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1" r:id="rId2"/>
    <p:sldId id="270" r:id="rId3"/>
    <p:sldId id="256" r:id="rId4"/>
    <p:sldId id="267" r:id="rId5"/>
    <p:sldId id="269" r:id="rId6"/>
    <p:sldId id="264" r:id="rId7"/>
    <p:sldId id="274" r:id="rId8"/>
    <p:sldId id="282" r:id="rId9"/>
    <p:sldId id="276" r:id="rId10"/>
    <p:sldId id="271" r:id="rId11"/>
    <p:sldId id="268" r:id="rId12"/>
    <p:sldId id="273" r:id="rId13"/>
    <p:sldId id="257" r:id="rId14"/>
    <p:sldId id="259" r:id="rId15"/>
    <p:sldId id="278" r:id="rId16"/>
    <p:sldId id="272" r:id="rId17"/>
    <p:sldId id="266" r:id="rId18"/>
    <p:sldId id="275" r:id="rId19"/>
    <p:sldId id="261" r:id="rId20"/>
    <p:sldId id="260" r:id="rId21"/>
    <p:sldId id="262" r:id="rId22"/>
    <p:sldId id="263" r:id="rId23"/>
    <p:sldId id="279" r:id="rId24"/>
    <p:sldId id="277" r:id="rId25"/>
    <p:sldId id="265" r:id="rId26"/>
    <p:sldId id="258" r:id="rId27"/>
    <p:sldId id="283" r:id="rId28"/>
    <p:sldId id="280"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9"/>
    <p:restoredTop sz="94619"/>
  </p:normalViewPr>
  <p:slideViewPr>
    <p:cSldViewPr snapToGrid="0">
      <p:cViewPr varScale="1">
        <p:scale>
          <a:sx n="81" d="100"/>
          <a:sy n="81" d="100"/>
        </p:scale>
        <p:origin x="192"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2F7D9-3BED-96B1-0D95-05C4D307BF8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B892C9B-04B4-82A8-9D2F-B89F0A9B50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679EF26-23E2-85D0-0A9E-632C2038FC2F}"/>
              </a:ext>
            </a:extLst>
          </p:cNvPr>
          <p:cNvSpPr>
            <a:spLocks noGrp="1"/>
          </p:cNvSpPr>
          <p:nvPr>
            <p:ph type="dt" sz="half" idx="10"/>
          </p:nvPr>
        </p:nvSpPr>
        <p:spPr/>
        <p:txBody>
          <a:bodyPr/>
          <a:lstStyle/>
          <a:p>
            <a:fld id="{5AEB8439-C41F-264C-81C8-F4B659FB053B}" type="datetimeFigureOut">
              <a:rPr lang="en-US" smtClean="0"/>
              <a:t>10/19/22</a:t>
            </a:fld>
            <a:endParaRPr lang="en-US"/>
          </a:p>
        </p:txBody>
      </p:sp>
      <p:sp>
        <p:nvSpPr>
          <p:cNvPr id="5" name="Footer Placeholder 4">
            <a:extLst>
              <a:ext uri="{FF2B5EF4-FFF2-40B4-BE49-F238E27FC236}">
                <a16:creationId xmlns:a16="http://schemas.microsoft.com/office/drawing/2014/main" id="{F56F30AF-740D-978D-2EB7-713E98CEC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0D003-12D3-10B1-DEFB-34414979AA7D}"/>
              </a:ext>
            </a:extLst>
          </p:cNvPr>
          <p:cNvSpPr>
            <a:spLocks noGrp="1"/>
          </p:cNvSpPr>
          <p:nvPr>
            <p:ph type="sldNum" sz="quarter" idx="12"/>
          </p:nvPr>
        </p:nvSpPr>
        <p:spPr/>
        <p:txBody>
          <a:bodyPr/>
          <a:lstStyle/>
          <a:p>
            <a:fld id="{E530EEE3-7C1F-CD45-AA88-C73157211646}" type="slidenum">
              <a:rPr lang="en-US" smtClean="0"/>
              <a:t>‹#›</a:t>
            </a:fld>
            <a:endParaRPr lang="en-US"/>
          </a:p>
        </p:txBody>
      </p:sp>
    </p:spTree>
    <p:extLst>
      <p:ext uri="{BB962C8B-B14F-4D97-AF65-F5344CB8AC3E}">
        <p14:creationId xmlns:p14="http://schemas.microsoft.com/office/powerpoint/2010/main" val="2572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027D0-C9F0-1952-85F4-677F0AD6D4F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7798026-EA25-49B7-CD2B-6D88CE7AAF6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FB56D7-FE61-6F36-A160-8DE62D03F6A4}"/>
              </a:ext>
            </a:extLst>
          </p:cNvPr>
          <p:cNvSpPr>
            <a:spLocks noGrp="1"/>
          </p:cNvSpPr>
          <p:nvPr>
            <p:ph type="dt" sz="half" idx="10"/>
          </p:nvPr>
        </p:nvSpPr>
        <p:spPr/>
        <p:txBody>
          <a:bodyPr/>
          <a:lstStyle/>
          <a:p>
            <a:fld id="{5AEB8439-C41F-264C-81C8-F4B659FB053B}" type="datetimeFigureOut">
              <a:rPr lang="en-US" smtClean="0"/>
              <a:t>10/19/22</a:t>
            </a:fld>
            <a:endParaRPr lang="en-US"/>
          </a:p>
        </p:txBody>
      </p:sp>
      <p:sp>
        <p:nvSpPr>
          <p:cNvPr id="5" name="Footer Placeholder 4">
            <a:extLst>
              <a:ext uri="{FF2B5EF4-FFF2-40B4-BE49-F238E27FC236}">
                <a16:creationId xmlns:a16="http://schemas.microsoft.com/office/drawing/2014/main" id="{D7527566-1842-1B1C-4697-50A7EF578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B8387-4AAE-D205-1EC8-B0969581654F}"/>
              </a:ext>
            </a:extLst>
          </p:cNvPr>
          <p:cNvSpPr>
            <a:spLocks noGrp="1"/>
          </p:cNvSpPr>
          <p:nvPr>
            <p:ph type="sldNum" sz="quarter" idx="12"/>
          </p:nvPr>
        </p:nvSpPr>
        <p:spPr/>
        <p:txBody>
          <a:bodyPr/>
          <a:lstStyle/>
          <a:p>
            <a:fld id="{E530EEE3-7C1F-CD45-AA88-C73157211646}" type="slidenum">
              <a:rPr lang="en-US" smtClean="0"/>
              <a:t>‹#›</a:t>
            </a:fld>
            <a:endParaRPr lang="en-US"/>
          </a:p>
        </p:txBody>
      </p:sp>
    </p:spTree>
    <p:extLst>
      <p:ext uri="{BB962C8B-B14F-4D97-AF65-F5344CB8AC3E}">
        <p14:creationId xmlns:p14="http://schemas.microsoft.com/office/powerpoint/2010/main" val="44152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70F82C-216B-0EA6-9F9D-4F89434193D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348228-0AA7-BF5D-8A4F-A74B5234456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10C980-A114-2CD8-1BB9-981666331705}"/>
              </a:ext>
            </a:extLst>
          </p:cNvPr>
          <p:cNvSpPr>
            <a:spLocks noGrp="1"/>
          </p:cNvSpPr>
          <p:nvPr>
            <p:ph type="dt" sz="half" idx="10"/>
          </p:nvPr>
        </p:nvSpPr>
        <p:spPr/>
        <p:txBody>
          <a:bodyPr/>
          <a:lstStyle/>
          <a:p>
            <a:fld id="{5AEB8439-C41F-264C-81C8-F4B659FB053B}" type="datetimeFigureOut">
              <a:rPr lang="en-US" smtClean="0"/>
              <a:t>10/19/22</a:t>
            </a:fld>
            <a:endParaRPr lang="en-US"/>
          </a:p>
        </p:txBody>
      </p:sp>
      <p:sp>
        <p:nvSpPr>
          <p:cNvPr id="5" name="Footer Placeholder 4">
            <a:extLst>
              <a:ext uri="{FF2B5EF4-FFF2-40B4-BE49-F238E27FC236}">
                <a16:creationId xmlns:a16="http://schemas.microsoft.com/office/drawing/2014/main" id="{1FAD8BA2-FDD4-4594-87B2-45E76A4CE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AE127-051D-2AAE-A6A0-74F1A6714EBC}"/>
              </a:ext>
            </a:extLst>
          </p:cNvPr>
          <p:cNvSpPr>
            <a:spLocks noGrp="1"/>
          </p:cNvSpPr>
          <p:nvPr>
            <p:ph type="sldNum" sz="quarter" idx="12"/>
          </p:nvPr>
        </p:nvSpPr>
        <p:spPr/>
        <p:txBody>
          <a:bodyPr/>
          <a:lstStyle/>
          <a:p>
            <a:fld id="{E530EEE3-7C1F-CD45-AA88-C73157211646}" type="slidenum">
              <a:rPr lang="en-US" smtClean="0"/>
              <a:t>‹#›</a:t>
            </a:fld>
            <a:endParaRPr lang="en-US"/>
          </a:p>
        </p:txBody>
      </p:sp>
    </p:spTree>
    <p:extLst>
      <p:ext uri="{BB962C8B-B14F-4D97-AF65-F5344CB8AC3E}">
        <p14:creationId xmlns:p14="http://schemas.microsoft.com/office/powerpoint/2010/main" val="184374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4A71-896A-5A60-29CE-C1238D720B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4C003E-C5D4-1BC3-E578-C75BC2C58F2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041271-B1C5-401A-F460-64270BDB3135}"/>
              </a:ext>
            </a:extLst>
          </p:cNvPr>
          <p:cNvSpPr>
            <a:spLocks noGrp="1"/>
          </p:cNvSpPr>
          <p:nvPr>
            <p:ph type="dt" sz="half" idx="10"/>
          </p:nvPr>
        </p:nvSpPr>
        <p:spPr/>
        <p:txBody>
          <a:bodyPr/>
          <a:lstStyle/>
          <a:p>
            <a:fld id="{5AEB8439-C41F-264C-81C8-F4B659FB053B}" type="datetimeFigureOut">
              <a:rPr lang="en-US" smtClean="0"/>
              <a:t>10/19/22</a:t>
            </a:fld>
            <a:endParaRPr lang="en-US"/>
          </a:p>
        </p:txBody>
      </p:sp>
      <p:sp>
        <p:nvSpPr>
          <p:cNvPr id="5" name="Footer Placeholder 4">
            <a:extLst>
              <a:ext uri="{FF2B5EF4-FFF2-40B4-BE49-F238E27FC236}">
                <a16:creationId xmlns:a16="http://schemas.microsoft.com/office/drawing/2014/main" id="{B80A090E-7C0B-8A2A-B15E-5FCB35CE2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C1FBF-A431-FCF7-6268-6325C34DD184}"/>
              </a:ext>
            </a:extLst>
          </p:cNvPr>
          <p:cNvSpPr>
            <a:spLocks noGrp="1"/>
          </p:cNvSpPr>
          <p:nvPr>
            <p:ph type="sldNum" sz="quarter" idx="12"/>
          </p:nvPr>
        </p:nvSpPr>
        <p:spPr/>
        <p:txBody>
          <a:bodyPr/>
          <a:lstStyle/>
          <a:p>
            <a:fld id="{E530EEE3-7C1F-CD45-AA88-C73157211646}" type="slidenum">
              <a:rPr lang="en-US" smtClean="0"/>
              <a:t>‹#›</a:t>
            </a:fld>
            <a:endParaRPr lang="en-US"/>
          </a:p>
        </p:txBody>
      </p:sp>
    </p:spTree>
    <p:extLst>
      <p:ext uri="{BB962C8B-B14F-4D97-AF65-F5344CB8AC3E}">
        <p14:creationId xmlns:p14="http://schemas.microsoft.com/office/powerpoint/2010/main" val="188037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74F67-CC5F-24F6-4E29-2FED67D2D21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CF37C8A-3D81-BB41-17DB-466C5FC3E5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3992E5A-D1ED-AB86-4E89-B28C97D1EC21}"/>
              </a:ext>
            </a:extLst>
          </p:cNvPr>
          <p:cNvSpPr>
            <a:spLocks noGrp="1"/>
          </p:cNvSpPr>
          <p:nvPr>
            <p:ph type="dt" sz="half" idx="10"/>
          </p:nvPr>
        </p:nvSpPr>
        <p:spPr/>
        <p:txBody>
          <a:bodyPr/>
          <a:lstStyle/>
          <a:p>
            <a:fld id="{5AEB8439-C41F-264C-81C8-F4B659FB053B}" type="datetimeFigureOut">
              <a:rPr lang="en-US" smtClean="0"/>
              <a:t>10/19/22</a:t>
            </a:fld>
            <a:endParaRPr lang="en-US"/>
          </a:p>
        </p:txBody>
      </p:sp>
      <p:sp>
        <p:nvSpPr>
          <p:cNvPr id="5" name="Footer Placeholder 4">
            <a:extLst>
              <a:ext uri="{FF2B5EF4-FFF2-40B4-BE49-F238E27FC236}">
                <a16:creationId xmlns:a16="http://schemas.microsoft.com/office/drawing/2014/main" id="{539506DF-4DAD-25E8-2DA6-EDD6A9795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85785-7432-25B0-CE8D-1A48A338353D}"/>
              </a:ext>
            </a:extLst>
          </p:cNvPr>
          <p:cNvSpPr>
            <a:spLocks noGrp="1"/>
          </p:cNvSpPr>
          <p:nvPr>
            <p:ph type="sldNum" sz="quarter" idx="12"/>
          </p:nvPr>
        </p:nvSpPr>
        <p:spPr/>
        <p:txBody>
          <a:bodyPr/>
          <a:lstStyle/>
          <a:p>
            <a:fld id="{E530EEE3-7C1F-CD45-AA88-C73157211646}" type="slidenum">
              <a:rPr lang="en-US" smtClean="0"/>
              <a:t>‹#›</a:t>
            </a:fld>
            <a:endParaRPr lang="en-US"/>
          </a:p>
        </p:txBody>
      </p:sp>
    </p:spTree>
    <p:extLst>
      <p:ext uri="{BB962C8B-B14F-4D97-AF65-F5344CB8AC3E}">
        <p14:creationId xmlns:p14="http://schemas.microsoft.com/office/powerpoint/2010/main" val="334870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208C-40BD-6E72-2A7A-89350FE0F26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E22638-8744-B23D-607E-F954C6342A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3A3A45A-2B2E-EFD0-A5DD-19821F053AD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BC9B776-1D2C-1615-FC5E-C2FA49E3E29F}"/>
              </a:ext>
            </a:extLst>
          </p:cNvPr>
          <p:cNvSpPr>
            <a:spLocks noGrp="1"/>
          </p:cNvSpPr>
          <p:nvPr>
            <p:ph type="dt" sz="half" idx="10"/>
          </p:nvPr>
        </p:nvSpPr>
        <p:spPr/>
        <p:txBody>
          <a:bodyPr/>
          <a:lstStyle/>
          <a:p>
            <a:fld id="{5AEB8439-C41F-264C-81C8-F4B659FB053B}" type="datetimeFigureOut">
              <a:rPr lang="en-US" smtClean="0"/>
              <a:t>10/19/22</a:t>
            </a:fld>
            <a:endParaRPr lang="en-US"/>
          </a:p>
        </p:txBody>
      </p:sp>
      <p:sp>
        <p:nvSpPr>
          <p:cNvPr id="6" name="Footer Placeholder 5">
            <a:extLst>
              <a:ext uri="{FF2B5EF4-FFF2-40B4-BE49-F238E27FC236}">
                <a16:creationId xmlns:a16="http://schemas.microsoft.com/office/drawing/2014/main" id="{D71C0369-CA1F-310A-551E-828B82AE2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ABB7B-C83F-EC0E-876B-B851E4A66B94}"/>
              </a:ext>
            </a:extLst>
          </p:cNvPr>
          <p:cNvSpPr>
            <a:spLocks noGrp="1"/>
          </p:cNvSpPr>
          <p:nvPr>
            <p:ph type="sldNum" sz="quarter" idx="12"/>
          </p:nvPr>
        </p:nvSpPr>
        <p:spPr/>
        <p:txBody>
          <a:bodyPr/>
          <a:lstStyle/>
          <a:p>
            <a:fld id="{E530EEE3-7C1F-CD45-AA88-C73157211646}" type="slidenum">
              <a:rPr lang="en-US" smtClean="0"/>
              <a:t>‹#›</a:t>
            </a:fld>
            <a:endParaRPr lang="en-US"/>
          </a:p>
        </p:txBody>
      </p:sp>
    </p:spTree>
    <p:extLst>
      <p:ext uri="{BB962C8B-B14F-4D97-AF65-F5344CB8AC3E}">
        <p14:creationId xmlns:p14="http://schemas.microsoft.com/office/powerpoint/2010/main" val="194924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7DCB-6A44-8FB6-55E2-1E306B88A0C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56FEA1-F00A-87C9-68B1-89B09ECA3E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9F8E85C-A734-D916-A4B7-DA53C130C09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2A890DC-38D5-D616-61FF-91FA345E1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2A2F6E0-87F3-C6DD-2C46-A91A85267BB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BD66549-7266-01A7-65D9-8972492C39FD}"/>
              </a:ext>
            </a:extLst>
          </p:cNvPr>
          <p:cNvSpPr>
            <a:spLocks noGrp="1"/>
          </p:cNvSpPr>
          <p:nvPr>
            <p:ph type="dt" sz="half" idx="10"/>
          </p:nvPr>
        </p:nvSpPr>
        <p:spPr/>
        <p:txBody>
          <a:bodyPr/>
          <a:lstStyle/>
          <a:p>
            <a:fld id="{5AEB8439-C41F-264C-81C8-F4B659FB053B}" type="datetimeFigureOut">
              <a:rPr lang="en-US" smtClean="0"/>
              <a:t>10/19/22</a:t>
            </a:fld>
            <a:endParaRPr lang="en-US"/>
          </a:p>
        </p:txBody>
      </p:sp>
      <p:sp>
        <p:nvSpPr>
          <p:cNvPr id="8" name="Footer Placeholder 7">
            <a:extLst>
              <a:ext uri="{FF2B5EF4-FFF2-40B4-BE49-F238E27FC236}">
                <a16:creationId xmlns:a16="http://schemas.microsoft.com/office/drawing/2014/main" id="{487EBE88-0D42-B59A-E74E-45D46F1F85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7F76E0-86D9-32BE-C6B8-A84C4F9157FD}"/>
              </a:ext>
            </a:extLst>
          </p:cNvPr>
          <p:cNvSpPr>
            <a:spLocks noGrp="1"/>
          </p:cNvSpPr>
          <p:nvPr>
            <p:ph type="sldNum" sz="quarter" idx="12"/>
          </p:nvPr>
        </p:nvSpPr>
        <p:spPr/>
        <p:txBody>
          <a:bodyPr/>
          <a:lstStyle/>
          <a:p>
            <a:fld id="{E530EEE3-7C1F-CD45-AA88-C73157211646}" type="slidenum">
              <a:rPr lang="en-US" smtClean="0"/>
              <a:t>‹#›</a:t>
            </a:fld>
            <a:endParaRPr lang="en-US"/>
          </a:p>
        </p:txBody>
      </p:sp>
    </p:spTree>
    <p:extLst>
      <p:ext uri="{BB962C8B-B14F-4D97-AF65-F5344CB8AC3E}">
        <p14:creationId xmlns:p14="http://schemas.microsoft.com/office/powerpoint/2010/main" val="378060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F4C12-05C7-26BE-7BC5-6AF68BCFB3B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89BA261-558A-C19A-0C4F-4277BB52FDD6}"/>
              </a:ext>
            </a:extLst>
          </p:cNvPr>
          <p:cNvSpPr>
            <a:spLocks noGrp="1"/>
          </p:cNvSpPr>
          <p:nvPr>
            <p:ph type="dt" sz="half" idx="10"/>
          </p:nvPr>
        </p:nvSpPr>
        <p:spPr/>
        <p:txBody>
          <a:bodyPr/>
          <a:lstStyle/>
          <a:p>
            <a:fld id="{5AEB8439-C41F-264C-81C8-F4B659FB053B}" type="datetimeFigureOut">
              <a:rPr lang="en-US" smtClean="0"/>
              <a:t>10/19/22</a:t>
            </a:fld>
            <a:endParaRPr lang="en-US"/>
          </a:p>
        </p:txBody>
      </p:sp>
      <p:sp>
        <p:nvSpPr>
          <p:cNvPr id="4" name="Footer Placeholder 3">
            <a:extLst>
              <a:ext uri="{FF2B5EF4-FFF2-40B4-BE49-F238E27FC236}">
                <a16:creationId xmlns:a16="http://schemas.microsoft.com/office/drawing/2014/main" id="{8FD2F56A-AD43-BBFC-5219-4BB4598CF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BC2553-4E91-AAEF-063E-7E39B308A18B}"/>
              </a:ext>
            </a:extLst>
          </p:cNvPr>
          <p:cNvSpPr>
            <a:spLocks noGrp="1"/>
          </p:cNvSpPr>
          <p:nvPr>
            <p:ph type="sldNum" sz="quarter" idx="12"/>
          </p:nvPr>
        </p:nvSpPr>
        <p:spPr/>
        <p:txBody>
          <a:bodyPr/>
          <a:lstStyle/>
          <a:p>
            <a:fld id="{E530EEE3-7C1F-CD45-AA88-C73157211646}" type="slidenum">
              <a:rPr lang="en-US" smtClean="0"/>
              <a:t>‹#›</a:t>
            </a:fld>
            <a:endParaRPr lang="en-US"/>
          </a:p>
        </p:txBody>
      </p:sp>
    </p:spTree>
    <p:extLst>
      <p:ext uri="{BB962C8B-B14F-4D97-AF65-F5344CB8AC3E}">
        <p14:creationId xmlns:p14="http://schemas.microsoft.com/office/powerpoint/2010/main" val="4986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24CAF4-9479-585C-662F-033741374E92}"/>
              </a:ext>
            </a:extLst>
          </p:cNvPr>
          <p:cNvSpPr>
            <a:spLocks noGrp="1"/>
          </p:cNvSpPr>
          <p:nvPr>
            <p:ph type="dt" sz="half" idx="10"/>
          </p:nvPr>
        </p:nvSpPr>
        <p:spPr/>
        <p:txBody>
          <a:bodyPr/>
          <a:lstStyle/>
          <a:p>
            <a:fld id="{5AEB8439-C41F-264C-81C8-F4B659FB053B}" type="datetimeFigureOut">
              <a:rPr lang="en-US" smtClean="0"/>
              <a:t>10/19/22</a:t>
            </a:fld>
            <a:endParaRPr lang="en-US"/>
          </a:p>
        </p:txBody>
      </p:sp>
      <p:sp>
        <p:nvSpPr>
          <p:cNvPr id="3" name="Footer Placeholder 2">
            <a:extLst>
              <a:ext uri="{FF2B5EF4-FFF2-40B4-BE49-F238E27FC236}">
                <a16:creationId xmlns:a16="http://schemas.microsoft.com/office/drawing/2014/main" id="{ED88D124-0C39-2415-5733-5CE275915D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E8658E-1940-6BCF-3FF8-31DB92A88D48}"/>
              </a:ext>
            </a:extLst>
          </p:cNvPr>
          <p:cNvSpPr>
            <a:spLocks noGrp="1"/>
          </p:cNvSpPr>
          <p:nvPr>
            <p:ph type="sldNum" sz="quarter" idx="12"/>
          </p:nvPr>
        </p:nvSpPr>
        <p:spPr/>
        <p:txBody>
          <a:bodyPr/>
          <a:lstStyle/>
          <a:p>
            <a:fld id="{E530EEE3-7C1F-CD45-AA88-C73157211646}" type="slidenum">
              <a:rPr lang="en-US" smtClean="0"/>
              <a:t>‹#›</a:t>
            </a:fld>
            <a:endParaRPr lang="en-US"/>
          </a:p>
        </p:txBody>
      </p:sp>
    </p:spTree>
    <p:extLst>
      <p:ext uri="{BB962C8B-B14F-4D97-AF65-F5344CB8AC3E}">
        <p14:creationId xmlns:p14="http://schemas.microsoft.com/office/powerpoint/2010/main" val="227191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4BA36-1CFE-6D9D-8789-381C4EF334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431C8F4-DC81-CA79-B010-569FEFFA15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E1C984C-A3F1-9BCE-29A0-E7AA17597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C7A05E-E534-8B37-40B4-4246213B3957}"/>
              </a:ext>
            </a:extLst>
          </p:cNvPr>
          <p:cNvSpPr>
            <a:spLocks noGrp="1"/>
          </p:cNvSpPr>
          <p:nvPr>
            <p:ph type="dt" sz="half" idx="10"/>
          </p:nvPr>
        </p:nvSpPr>
        <p:spPr/>
        <p:txBody>
          <a:bodyPr/>
          <a:lstStyle/>
          <a:p>
            <a:fld id="{5AEB8439-C41F-264C-81C8-F4B659FB053B}" type="datetimeFigureOut">
              <a:rPr lang="en-US" smtClean="0"/>
              <a:t>10/19/22</a:t>
            </a:fld>
            <a:endParaRPr lang="en-US"/>
          </a:p>
        </p:txBody>
      </p:sp>
      <p:sp>
        <p:nvSpPr>
          <p:cNvPr id="6" name="Footer Placeholder 5">
            <a:extLst>
              <a:ext uri="{FF2B5EF4-FFF2-40B4-BE49-F238E27FC236}">
                <a16:creationId xmlns:a16="http://schemas.microsoft.com/office/drawing/2014/main" id="{CFD8798F-F02B-1472-FB96-20BFE1FC7B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DF269-9895-4E20-11C2-F82B97A79A37}"/>
              </a:ext>
            </a:extLst>
          </p:cNvPr>
          <p:cNvSpPr>
            <a:spLocks noGrp="1"/>
          </p:cNvSpPr>
          <p:nvPr>
            <p:ph type="sldNum" sz="quarter" idx="12"/>
          </p:nvPr>
        </p:nvSpPr>
        <p:spPr/>
        <p:txBody>
          <a:bodyPr/>
          <a:lstStyle/>
          <a:p>
            <a:fld id="{E530EEE3-7C1F-CD45-AA88-C73157211646}" type="slidenum">
              <a:rPr lang="en-US" smtClean="0"/>
              <a:t>‹#›</a:t>
            </a:fld>
            <a:endParaRPr lang="en-US"/>
          </a:p>
        </p:txBody>
      </p:sp>
    </p:spTree>
    <p:extLst>
      <p:ext uri="{BB962C8B-B14F-4D97-AF65-F5344CB8AC3E}">
        <p14:creationId xmlns:p14="http://schemas.microsoft.com/office/powerpoint/2010/main" val="134682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8F80-690E-EE15-8011-B7162A9BD3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9C8A6B4-EBB5-2CA0-62C5-E1899A9992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C96403-FB5F-4BD1-BAB1-670D3F21F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D7277B-9F92-4584-6BF3-A8B4253E6B01}"/>
              </a:ext>
            </a:extLst>
          </p:cNvPr>
          <p:cNvSpPr>
            <a:spLocks noGrp="1"/>
          </p:cNvSpPr>
          <p:nvPr>
            <p:ph type="dt" sz="half" idx="10"/>
          </p:nvPr>
        </p:nvSpPr>
        <p:spPr/>
        <p:txBody>
          <a:bodyPr/>
          <a:lstStyle/>
          <a:p>
            <a:fld id="{5AEB8439-C41F-264C-81C8-F4B659FB053B}" type="datetimeFigureOut">
              <a:rPr lang="en-US" smtClean="0"/>
              <a:t>10/19/22</a:t>
            </a:fld>
            <a:endParaRPr lang="en-US"/>
          </a:p>
        </p:txBody>
      </p:sp>
      <p:sp>
        <p:nvSpPr>
          <p:cNvPr id="6" name="Footer Placeholder 5">
            <a:extLst>
              <a:ext uri="{FF2B5EF4-FFF2-40B4-BE49-F238E27FC236}">
                <a16:creationId xmlns:a16="http://schemas.microsoft.com/office/drawing/2014/main" id="{2AC5E3E1-E31F-0B92-AE40-E810DBC008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AF1CA1-3FE5-156F-A778-A38A780A7A14}"/>
              </a:ext>
            </a:extLst>
          </p:cNvPr>
          <p:cNvSpPr>
            <a:spLocks noGrp="1"/>
          </p:cNvSpPr>
          <p:nvPr>
            <p:ph type="sldNum" sz="quarter" idx="12"/>
          </p:nvPr>
        </p:nvSpPr>
        <p:spPr/>
        <p:txBody>
          <a:bodyPr/>
          <a:lstStyle/>
          <a:p>
            <a:fld id="{E530EEE3-7C1F-CD45-AA88-C73157211646}" type="slidenum">
              <a:rPr lang="en-US" smtClean="0"/>
              <a:t>‹#›</a:t>
            </a:fld>
            <a:endParaRPr lang="en-US"/>
          </a:p>
        </p:txBody>
      </p:sp>
    </p:spTree>
    <p:extLst>
      <p:ext uri="{BB962C8B-B14F-4D97-AF65-F5344CB8AC3E}">
        <p14:creationId xmlns:p14="http://schemas.microsoft.com/office/powerpoint/2010/main" val="160947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27F2E-F3E0-CB0C-8140-5F76B54A10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6D5F78E-CA8D-86EA-EB62-262CF83E5D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B43B26-786D-AC37-5891-214281C4FE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B8439-C41F-264C-81C8-F4B659FB053B}" type="datetimeFigureOut">
              <a:rPr lang="en-US" smtClean="0"/>
              <a:t>10/19/22</a:t>
            </a:fld>
            <a:endParaRPr lang="en-US"/>
          </a:p>
        </p:txBody>
      </p:sp>
      <p:sp>
        <p:nvSpPr>
          <p:cNvPr id="5" name="Footer Placeholder 4">
            <a:extLst>
              <a:ext uri="{FF2B5EF4-FFF2-40B4-BE49-F238E27FC236}">
                <a16:creationId xmlns:a16="http://schemas.microsoft.com/office/drawing/2014/main" id="{5ADC8E23-0F62-7B4E-60D3-948276B89F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83DAF9-941E-B079-82F7-56377865B0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0EEE3-7C1F-CD45-AA88-C73157211646}" type="slidenum">
              <a:rPr lang="en-US" smtClean="0"/>
              <a:t>‹#›</a:t>
            </a:fld>
            <a:endParaRPr lang="en-US"/>
          </a:p>
        </p:txBody>
      </p:sp>
      <p:sp>
        <p:nvSpPr>
          <p:cNvPr id="8" name="TextBox 7">
            <a:extLst>
              <a:ext uri="{FF2B5EF4-FFF2-40B4-BE49-F238E27FC236}">
                <a16:creationId xmlns:a16="http://schemas.microsoft.com/office/drawing/2014/main" id="{41EB9FEA-4829-DE9D-37EB-7D51B61BD6A6}"/>
              </a:ext>
            </a:extLst>
          </p:cNvPr>
          <p:cNvSpPr txBox="1"/>
          <p:nvPr userDrawn="1">
            <p:extLst>
              <p:ext uri="{1162E1C5-73C7-4A58-AE30-91384D911F3F}">
                <p184:classification xmlns:p184="http://schemas.microsoft.com/office/powerpoint/2018/4/main" val="ftr"/>
              </p:ext>
            </p:extLst>
          </p:nvPr>
        </p:nvSpPr>
        <p:spPr>
          <a:xfrm>
            <a:off x="3126550" y="6736080"/>
            <a:ext cx="5961062"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This item's classification is Internal. It was created by and is in property of the Home Credit Group. Do not distribute outside of the organization.</a:t>
            </a:r>
          </a:p>
        </p:txBody>
      </p:sp>
    </p:spTree>
    <p:extLst>
      <p:ext uri="{BB962C8B-B14F-4D97-AF65-F5344CB8AC3E}">
        <p14:creationId xmlns:p14="http://schemas.microsoft.com/office/powerpoint/2010/main" val="534126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file:////var/folders/pb/d4tc0p213sv_9q2205gl8qkr0000gp/T/com.microsoft.Word/WebArchiveCopyPasteTempFiles/waun3.png"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file:////var/folders/pb/d4tc0p213sv_9q2205gl8qkr0000gp/T/com.microsoft.Word/WebArchiveCopyPasteTempFiles/waun2.png"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https://www.lowyinstitute.org/sites/default/files/inline-images/revising-down-rise-china-1.png"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B7E0-1155-3F93-EB25-4A82C3DFB118}"/>
              </a:ext>
            </a:extLst>
          </p:cNvPr>
          <p:cNvSpPr>
            <a:spLocks noGrp="1"/>
          </p:cNvSpPr>
          <p:nvPr>
            <p:ph type="title"/>
          </p:nvPr>
        </p:nvSpPr>
        <p:spPr>
          <a:xfrm>
            <a:off x="838200" y="2766218"/>
            <a:ext cx="10515600" cy="1325563"/>
          </a:xfrm>
        </p:spPr>
        <p:txBody>
          <a:bodyPr>
            <a:normAutofit fontScale="90000"/>
          </a:bodyPr>
          <a:lstStyle/>
          <a:p>
            <a:pPr algn="ctr"/>
            <a:r>
              <a:rPr lang="en-HK" b="1" dirty="0">
                <a:solidFill>
                  <a:srgbClr val="0E101A"/>
                </a:solidFill>
                <a:effectLst/>
                <a:latin typeface="+mn-lt"/>
              </a:rPr>
              <a:t>Can China become </a:t>
            </a:r>
            <a:br>
              <a:rPr lang="en-HK" b="1" dirty="0">
                <a:solidFill>
                  <a:srgbClr val="0E101A"/>
                </a:solidFill>
                <a:effectLst/>
                <a:latin typeface="+mn-lt"/>
              </a:rPr>
            </a:br>
            <a:r>
              <a:rPr lang="en-HK" b="1" dirty="0">
                <a:solidFill>
                  <a:srgbClr val="0E101A"/>
                </a:solidFill>
                <a:effectLst/>
                <a:latin typeface="+mn-lt"/>
              </a:rPr>
              <a:t>the world's leading economy? </a:t>
            </a:r>
            <a:br>
              <a:rPr lang="en-HK" b="1" dirty="0">
                <a:solidFill>
                  <a:srgbClr val="0E101A"/>
                </a:solidFill>
                <a:effectLst/>
                <a:latin typeface="+mn-lt"/>
              </a:rPr>
            </a:br>
            <a:br>
              <a:rPr lang="en-HK" b="1" dirty="0">
                <a:solidFill>
                  <a:srgbClr val="0E101A"/>
                </a:solidFill>
                <a:effectLst/>
                <a:latin typeface="+mn-lt"/>
              </a:rPr>
            </a:br>
            <a:r>
              <a:rPr lang="en-HK" sz="3600" b="1" dirty="0">
                <a:solidFill>
                  <a:srgbClr val="0E101A"/>
                </a:solidFill>
                <a:effectLst/>
                <a:latin typeface="+mn-lt"/>
              </a:rPr>
              <a:t>(</a:t>
            </a:r>
            <a:r>
              <a:rPr lang="en-HK" sz="2700" b="1" dirty="0">
                <a:solidFill>
                  <a:srgbClr val="0E101A"/>
                </a:solidFill>
                <a:effectLst/>
                <a:latin typeface="+mn-lt"/>
              </a:rPr>
              <a:t>Minor attempt to predict unpredictable)</a:t>
            </a:r>
            <a:br>
              <a:rPr lang="en-HK" sz="3600" b="1" dirty="0">
                <a:solidFill>
                  <a:srgbClr val="0E101A"/>
                </a:solidFill>
                <a:effectLst/>
                <a:latin typeface="+mn-lt"/>
              </a:rPr>
            </a:br>
            <a:br>
              <a:rPr lang="en-HK" sz="3600" b="1" dirty="0">
                <a:solidFill>
                  <a:srgbClr val="0E101A"/>
                </a:solidFill>
                <a:effectLst/>
                <a:latin typeface="+mn-lt"/>
              </a:rPr>
            </a:br>
            <a:br>
              <a:rPr lang="en-HK" sz="3600" b="1" dirty="0">
                <a:solidFill>
                  <a:srgbClr val="0E101A"/>
                </a:solidFill>
                <a:effectLst/>
                <a:latin typeface="+mn-lt"/>
              </a:rPr>
            </a:br>
            <a:br>
              <a:rPr lang="en-HK" sz="3600" b="1" dirty="0">
                <a:solidFill>
                  <a:srgbClr val="0E101A"/>
                </a:solidFill>
                <a:effectLst/>
                <a:latin typeface="+mn-lt"/>
              </a:rPr>
            </a:br>
            <a:r>
              <a:rPr lang="en-HK" sz="2700" b="1" dirty="0" err="1">
                <a:solidFill>
                  <a:srgbClr val="0E101A"/>
                </a:solidFill>
                <a:effectLst/>
                <a:latin typeface="+mn-lt"/>
              </a:rPr>
              <a:t>PhDr</a:t>
            </a:r>
            <a:r>
              <a:rPr lang="en-HK" sz="2700" b="1" dirty="0">
                <a:solidFill>
                  <a:srgbClr val="0E101A"/>
                </a:solidFill>
                <a:effectLst/>
                <a:latin typeface="+mn-lt"/>
              </a:rPr>
              <a:t>. Jan </a:t>
            </a:r>
            <a:r>
              <a:rPr lang="en-HK" sz="2700" b="1" dirty="0" err="1">
                <a:solidFill>
                  <a:srgbClr val="0E101A"/>
                </a:solidFill>
                <a:effectLst/>
                <a:latin typeface="+mn-lt"/>
              </a:rPr>
              <a:t>Ruzicka</a:t>
            </a:r>
            <a:r>
              <a:rPr lang="en-HK" sz="2700" b="1" dirty="0">
                <a:solidFill>
                  <a:srgbClr val="0E101A"/>
                </a:solidFill>
                <a:latin typeface="+mn-lt"/>
              </a:rPr>
              <a:t>, MBA</a:t>
            </a:r>
            <a:r>
              <a:rPr lang="en-HK" sz="2700" b="1" dirty="0">
                <a:solidFill>
                  <a:srgbClr val="0E101A"/>
                </a:solidFill>
                <a:effectLst/>
                <a:latin typeface="+mn-lt"/>
              </a:rPr>
              <a:t> </a:t>
            </a:r>
            <a:endParaRPr lang="en-US" b="1" dirty="0">
              <a:latin typeface="+mn-lt"/>
            </a:endParaRPr>
          </a:p>
        </p:txBody>
      </p:sp>
    </p:spTree>
    <p:extLst>
      <p:ext uri="{BB962C8B-B14F-4D97-AF65-F5344CB8AC3E}">
        <p14:creationId xmlns:p14="http://schemas.microsoft.com/office/powerpoint/2010/main" val="3920124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D345-FAFD-9BE9-AF67-7E5773BEB2F7}"/>
              </a:ext>
            </a:extLst>
          </p:cNvPr>
          <p:cNvSpPr>
            <a:spLocks noGrp="1"/>
          </p:cNvSpPr>
          <p:nvPr>
            <p:ph type="title"/>
          </p:nvPr>
        </p:nvSpPr>
        <p:spPr>
          <a:xfrm>
            <a:off x="838200" y="2295525"/>
            <a:ext cx="10515600" cy="1325563"/>
          </a:xfrm>
        </p:spPr>
        <p:txBody>
          <a:bodyPr/>
          <a:lstStyle/>
          <a:p>
            <a:pPr algn="ctr"/>
            <a:r>
              <a:rPr lang="en-US" b="1" dirty="0">
                <a:latin typeface="+mn-lt"/>
              </a:rPr>
              <a:t>Present</a:t>
            </a:r>
          </a:p>
        </p:txBody>
      </p:sp>
    </p:spTree>
    <p:extLst>
      <p:ext uri="{BB962C8B-B14F-4D97-AF65-F5344CB8AC3E}">
        <p14:creationId xmlns:p14="http://schemas.microsoft.com/office/powerpoint/2010/main" val="3253528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id="{7D8EEAD4-3216-E090-A02A-A78712C8A59E}"/>
              </a:ext>
            </a:extLst>
          </p:cNvPr>
          <p:cNvPicPr>
            <a:picLocks noChangeAspect="1"/>
          </p:cNvPicPr>
          <p:nvPr/>
        </p:nvPicPr>
        <p:blipFill>
          <a:blip r:embed="rId2"/>
          <a:stretch>
            <a:fillRect/>
          </a:stretch>
        </p:blipFill>
        <p:spPr>
          <a:xfrm>
            <a:off x="1039719" y="769257"/>
            <a:ext cx="10112562" cy="5758542"/>
          </a:xfrm>
          <a:prstGeom prst="rect">
            <a:avLst/>
          </a:prstGeom>
        </p:spPr>
      </p:pic>
    </p:spTree>
    <p:extLst>
      <p:ext uri="{BB962C8B-B14F-4D97-AF65-F5344CB8AC3E}">
        <p14:creationId xmlns:p14="http://schemas.microsoft.com/office/powerpoint/2010/main" val="220031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FBFEB725-C138-714D-0175-26252CC6A761}"/>
              </a:ext>
            </a:extLst>
          </p:cNvPr>
          <p:cNvPicPr>
            <a:picLocks noChangeAspect="1"/>
          </p:cNvPicPr>
          <p:nvPr/>
        </p:nvPicPr>
        <p:blipFill>
          <a:blip r:embed="rId2"/>
          <a:stretch>
            <a:fillRect/>
          </a:stretch>
        </p:blipFill>
        <p:spPr>
          <a:xfrm>
            <a:off x="469191" y="362857"/>
            <a:ext cx="11253617" cy="6495143"/>
          </a:xfrm>
          <a:prstGeom prst="rect">
            <a:avLst/>
          </a:prstGeom>
        </p:spPr>
      </p:pic>
    </p:spTree>
    <p:extLst>
      <p:ext uri="{BB962C8B-B14F-4D97-AF65-F5344CB8AC3E}">
        <p14:creationId xmlns:p14="http://schemas.microsoft.com/office/powerpoint/2010/main" val="186853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435C08D-C261-1223-B2D2-3ACC2502B4C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40" descr="Chart, histogram&#10;&#10;Description automatically generated">
            <a:extLst>
              <a:ext uri="{FF2B5EF4-FFF2-40B4-BE49-F238E27FC236}">
                <a16:creationId xmlns:a16="http://schemas.microsoft.com/office/drawing/2014/main" id="{2F167B17-B257-D705-7CC9-FF4194BFB1F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t="5057"/>
          <a:stretch>
            <a:fillRect/>
          </a:stretch>
        </p:blipFill>
        <p:spPr bwMode="auto">
          <a:xfrm>
            <a:off x="2688705" y="404449"/>
            <a:ext cx="6814589" cy="645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081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33866E-6532-6B40-BD0E-61ADDC2F321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41" descr="Chart, histogram&#10;&#10;Description automatically generated">
            <a:extLst>
              <a:ext uri="{FF2B5EF4-FFF2-40B4-BE49-F238E27FC236}">
                <a16:creationId xmlns:a16="http://schemas.microsoft.com/office/drawing/2014/main" id="{1C1CE08F-543C-B49B-348E-C13FE363F99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t="5516"/>
          <a:stretch>
            <a:fillRect/>
          </a:stretch>
        </p:blipFill>
        <p:spPr bwMode="auto">
          <a:xfrm>
            <a:off x="2541053" y="140677"/>
            <a:ext cx="7109894" cy="671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20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funnel chart&#10;&#10;Description automatically generated">
            <a:extLst>
              <a:ext uri="{FF2B5EF4-FFF2-40B4-BE49-F238E27FC236}">
                <a16:creationId xmlns:a16="http://schemas.microsoft.com/office/drawing/2014/main" id="{F59333E7-EF92-CB6E-B044-9874FAF4563B}"/>
              </a:ext>
            </a:extLst>
          </p:cNvPr>
          <p:cNvPicPr>
            <a:picLocks noChangeAspect="1"/>
          </p:cNvPicPr>
          <p:nvPr/>
        </p:nvPicPr>
        <p:blipFill>
          <a:blip r:embed="rId2"/>
          <a:stretch>
            <a:fillRect/>
          </a:stretch>
        </p:blipFill>
        <p:spPr>
          <a:xfrm>
            <a:off x="2185307" y="10904"/>
            <a:ext cx="7821386" cy="6847096"/>
          </a:xfrm>
          <a:prstGeom prst="rect">
            <a:avLst/>
          </a:prstGeom>
        </p:spPr>
      </p:pic>
    </p:spTree>
    <p:extLst>
      <p:ext uri="{BB962C8B-B14F-4D97-AF65-F5344CB8AC3E}">
        <p14:creationId xmlns:p14="http://schemas.microsoft.com/office/powerpoint/2010/main" val="936215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D345-FAFD-9BE9-AF67-7E5773BEB2F7}"/>
              </a:ext>
            </a:extLst>
          </p:cNvPr>
          <p:cNvSpPr>
            <a:spLocks noGrp="1"/>
          </p:cNvSpPr>
          <p:nvPr>
            <p:ph type="title"/>
          </p:nvPr>
        </p:nvSpPr>
        <p:spPr>
          <a:xfrm>
            <a:off x="838200" y="2310040"/>
            <a:ext cx="10515600" cy="1325563"/>
          </a:xfrm>
        </p:spPr>
        <p:txBody>
          <a:bodyPr/>
          <a:lstStyle/>
          <a:p>
            <a:pPr algn="ctr"/>
            <a:r>
              <a:rPr lang="en-US" b="1" dirty="0">
                <a:latin typeface="+mn-lt"/>
              </a:rPr>
              <a:t>Future</a:t>
            </a:r>
          </a:p>
        </p:txBody>
      </p:sp>
    </p:spTree>
    <p:extLst>
      <p:ext uri="{BB962C8B-B14F-4D97-AF65-F5344CB8AC3E}">
        <p14:creationId xmlns:p14="http://schemas.microsoft.com/office/powerpoint/2010/main" val="38444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FEB303-534F-C87A-D621-01FA0BB06546}"/>
              </a:ext>
            </a:extLst>
          </p:cNvPr>
          <p:cNvSpPr>
            <a:spLocks noChangeArrowheads="1"/>
          </p:cNvSpPr>
          <p:nvPr/>
        </p:nvSpPr>
        <p:spPr bwMode="auto">
          <a:xfrm>
            <a:off x="0" y="-1"/>
            <a:ext cx="22118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18" descr="Figure 13: China's rise and the future world economy">
            <a:extLst>
              <a:ext uri="{FF2B5EF4-FFF2-40B4-BE49-F238E27FC236}">
                <a16:creationId xmlns:a16="http://schemas.microsoft.com/office/drawing/2014/main" id="{0E1E051C-247E-9344-7A30-9BBCD16A924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t="5106" r="3519" b="7114"/>
          <a:stretch>
            <a:fillRect/>
          </a:stretch>
        </p:blipFill>
        <p:spPr bwMode="auto">
          <a:xfrm>
            <a:off x="429755" y="522514"/>
            <a:ext cx="11332489" cy="633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A52F3C82-1A4A-DB79-825C-4A4729BE0CD9}"/>
              </a:ext>
            </a:extLst>
          </p:cNvPr>
          <p:cNvPicPr>
            <a:picLocks noChangeAspect="1"/>
          </p:cNvPicPr>
          <p:nvPr/>
        </p:nvPicPr>
        <p:blipFill>
          <a:blip r:embed="rId2"/>
          <a:stretch>
            <a:fillRect/>
          </a:stretch>
        </p:blipFill>
        <p:spPr>
          <a:xfrm>
            <a:off x="611551" y="122382"/>
            <a:ext cx="10968898" cy="6735618"/>
          </a:xfrm>
          <a:prstGeom prst="rect">
            <a:avLst/>
          </a:prstGeom>
        </p:spPr>
      </p:pic>
    </p:spTree>
    <p:extLst>
      <p:ext uri="{BB962C8B-B14F-4D97-AF65-F5344CB8AC3E}">
        <p14:creationId xmlns:p14="http://schemas.microsoft.com/office/powerpoint/2010/main" val="4033497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 histogram&#10;&#10;Description automatically generated">
            <a:extLst>
              <a:ext uri="{FF2B5EF4-FFF2-40B4-BE49-F238E27FC236}">
                <a16:creationId xmlns:a16="http://schemas.microsoft.com/office/drawing/2014/main" id="{E05E0DCD-3588-376F-3AD9-049BE38C8A53}"/>
              </a:ext>
            </a:extLst>
          </p:cNvPr>
          <p:cNvPicPr/>
          <p:nvPr/>
        </p:nvPicPr>
        <p:blipFill rotWithShape="1">
          <a:blip r:embed="rId2" cstate="print">
            <a:extLst>
              <a:ext uri="{28A0092B-C50C-407E-A947-70E740481C1C}">
                <a14:useLocalDpi xmlns:a14="http://schemas.microsoft.com/office/drawing/2010/main" val="0"/>
              </a:ext>
            </a:extLst>
          </a:blip>
          <a:srcRect b="6456"/>
          <a:stretch/>
        </p:blipFill>
        <p:spPr>
          <a:xfrm>
            <a:off x="1548925" y="159657"/>
            <a:ext cx="9094149" cy="6698343"/>
          </a:xfrm>
          <a:prstGeom prst="rect">
            <a:avLst/>
          </a:prstGeom>
        </p:spPr>
      </p:pic>
    </p:spTree>
    <p:extLst>
      <p:ext uri="{BB962C8B-B14F-4D97-AF65-F5344CB8AC3E}">
        <p14:creationId xmlns:p14="http://schemas.microsoft.com/office/powerpoint/2010/main" val="18067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D345-FAFD-9BE9-AF67-7E5773BEB2F7}"/>
              </a:ext>
            </a:extLst>
          </p:cNvPr>
          <p:cNvSpPr>
            <a:spLocks noGrp="1"/>
          </p:cNvSpPr>
          <p:nvPr>
            <p:ph type="title"/>
          </p:nvPr>
        </p:nvSpPr>
        <p:spPr>
          <a:xfrm>
            <a:off x="838200" y="2222953"/>
            <a:ext cx="10515600" cy="1325563"/>
          </a:xfrm>
        </p:spPr>
        <p:txBody>
          <a:bodyPr/>
          <a:lstStyle/>
          <a:p>
            <a:pPr algn="ctr"/>
            <a:r>
              <a:rPr lang="en-US" b="1" dirty="0">
                <a:latin typeface="+mn-lt"/>
              </a:rPr>
              <a:t>Past</a:t>
            </a:r>
          </a:p>
        </p:txBody>
      </p:sp>
    </p:spTree>
    <p:extLst>
      <p:ext uri="{BB962C8B-B14F-4D97-AF65-F5344CB8AC3E}">
        <p14:creationId xmlns:p14="http://schemas.microsoft.com/office/powerpoint/2010/main" val="862564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waterfall chart&#10;&#10;Description automatically generated">
            <a:extLst>
              <a:ext uri="{FF2B5EF4-FFF2-40B4-BE49-F238E27FC236}">
                <a16:creationId xmlns:a16="http://schemas.microsoft.com/office/drawing/2014/main" id="{11C5323F-E38F-491C-FE23-1D280181470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38104" y="92331"/>
            <a:ext cx="9115792" cy="6765669"/>
          </a:xfrm>
          <a:prstGeom prst="rect">
            <a:avLst/>
          </a:prstGeom>
        </p:spPr>
      </p:pic>
    </p:spTree>
    <p:extLst>
      <p:ext uri="{BB962C8B-B14F-4D97-AF65-F5344CB8AC3E}">
        <p14:creationId xmlns:p14="http://schemas.microsoft.com/office/powerpoint/2010/main" val="4168490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48BB0047-9710-EB74-5A31-F0D5ADF4D35F}"/>
              </a:ext>
            </a:extLst>
          </p:cNvPr>
          <p:cNvPicPr/>
          <p:nvPr/>
        </p:nvPicPr>
        <p:blipFill rotWithShape="1">
          <a:blip r:embed="rId2" cstate="print">
            <a:extLst>
              <a:ext uri="{28A0092B-C50C-407E-A947-70E740481C1C}">
                <a14:useLocalDpi xmlns:a14="http://schemas.microsoft.com/office/drawing/2010/main" val="0"/>
              </a:ext>
            </a:extLst>
          </a:blip>
          <a:srcRect t="10062" r="4137" b="5975"/>
          <a:stretch/>
        </p:blipFill>
        <p:spPr bwMode="auto">
          <a:xfrm>
            <a:off x="769815" y="333829"/>
            <a:ext cx="10652369" cy="65241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2603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36BB4EEC-09A6-F4A6-8603-56766AA2DD21}"/>
              </a:ext>
            </a:extLst>
          </p:cNvPr>
          <p:cNvPicPr/>
          <p:nvPr/>
        </p:nvPicPr>
        <p:blipFill rotWithShape="1">
          <a:blip r:embed="rId2" cstate="print">
            <a:extLst>
              <a:ext uri="{28A0092B-C50C-407E-A947-70E740481C1C}">
                <a14:useLocalDpi xmlns:a14="http://schemas.microsoft.com/office/drawing/2010/main" val="0"/>
              </a:ext>
            </a:extLst>
          </a:blip>
          <a:srcRect b="4966"/>
          <a:stretch/>
        </p:blipFill>
        <p:spPr bwMode="auto">
          <a:xfrm>
            <a:off x="1694482" y="175846"/>
            <a:ext cx="8803036" cy="66821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9582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Chart, bubble chart&#10;&#10;Description automatically generated">
            <a:extLst>
              <a:ext uri="{FF2B5EF4-FFF2-40B4-BE49-F238E27FC236}">
                <a16:creationId xmlns:a16="http://schemas.microsoft.com/office/drawing/2014/main" id="{03658E31-E2A2-9FBD-5CB7-FF60CFE03722}"/>
              </a:ext>
            </a:extLst>
          </p:cNvPr>
          <p:cNvPicPr>
            <a:picLocks noChangeAspect="1"/>
          </p:cNvPicPr>
          <p:nvPr/>
        </p:nvPicPr>
        <p:blipFill rotWithShape="1">
          <a:blip r:embed="rId2"/>
          <a:srcRect b="12807"/>
          <a:stretch/>
        </p:blipFill>
        <p:spPr>
          <a:xfrm>
            <a:off x="20" y="1282"/>
            <a:ext cx="12191980" cy="6856718"/>
          </a:xfrm>
          <a:prstGeom prst="rect">
            <a:avLst/>
          </a:prstGeom>
        </p:spPr>
      </p:pic>
    </p:spTree>
    <p:extLst>
      <p:ext uri="{BB962C8B-B14F-4D97-AF65-F5344CB8AC3E}">
        <p14:creationId xmlns:p14="http://schemas.microsoft.com/office/powerpoint/2010/main" val="1916355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40F87BDF-7FC9-7431-347E-341C167A7898}"/>
              </a:ext>
            </a:extLst>
          </p:cNvPr>
          <p:cNvPicPr>
            <a:picLocks noChangeAspect="1"/>
          </p:cNvPicPr>
          <p:nvPr/>
        </p:nvPicPr>
        <p:blipFill>
          <a:blip r:embed="rId2"/>
          <a:stretch>
            <a:fillRect/>
          </a:stretch>
        </p:blipFill>
        <p:spPr>
          <a:xfrm>
            <a:off x="295338" y="362857"/>
            <a:ext cx="11601324" cy="6495143"/>
          </a:xfrm>
          <a:prstGeom prst="rect">
            <a:avLst/>
          </a:prstGeom>
        </p:spPr>
      </p:pic>
    </p:spTree>
    <p:extLst>
      <p:ext uri="{BB962C8B-B14F-4D97-AF65-F5344CB8AC3E}">
        <p14:creationId xmlns:p14="http://schemas.microsoft.com/office/powerpoint/2010/main" val="3344148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waterfall chart&#10;&#10;Description automatically generated">
            <a:extLst>
              <a:ext uri="{FF2B5EF4-FFF2-40B4-BE49-F238E27FC236}">
                <a16:creationId xmlns:a16="http://schemas.microsoft.com/office/drawing/2014/main" id="{9ED22667-96B3-A040-2F4F-38CA4969DE59}"/>
              </a:ext>
            </a:extLst>
          </p:cNvPr>
          <p:cNvPicPr/>
          <p:nvPr/>
        </p:nvPicPr>
        <p:blipFill rotWithShape="1">
          <a:blip r:embed="rId2" cstate="print">
            <a:extLst>
              <a:ext uri="{28A0092B-C50C-407E-A947-70E740481C1C}">
                <a14:useLocalDpi xmlns:a14="http://schemas.microsoft.com/office/drawing/2010/main" val="0"/>
              </a:ext>
            </a:extLst>
          </a:blip>
          <a:srcRect t="8887" b="17793"/>
          <a:stretch/>
        </p:blipFill>
        <p:spPr bwMode="auto">
          <a:xfrm>
            <a:off x="955216" y="261257"/>
            <a:ext cx="10281567" cy="65967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3562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ECB8D9CC-9529-03EE-EC79-D34C9DAC7A92}"/>
              </a:ext>
            </a:extLst>
          </p:cNvPr>
          <p:cNvPicPr/>
          <p:nvPr/>
        </p:nvPicPr>
        <p:blipFill rotWithShape="1">
          <a:blip r:embed="rId2" cstate="print">
            <a:extLst>
              <a:ext uri="{28A0092B-C50C-407E-A947-70E740481C1C}">
                <a14:useLocalDpi xmlns:a14="http://schemas.microsoft.com/office/drawing/2010/main" val="0"/>
              </a:ext>
            </a:extLst>
          </a:blip>
          <a:srcRect t="5630" r="4159" b="5121"/>
          <a:stretch/>
        </p:blipFill>
        <p:spPr bwMode="auto">
          <a:xfrm>
            <a:off x="1852246" y="211015"/>
            <a:ext cx="8487508" cy="66469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6121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20D4-2683-FC7D-4084-85686FEDFA83}"/>
              </a:ext>
            </a:extLst>
          </p:cNvPr>
          <p:cNvSpPr>
            <a:spLocks noGrp="1"/>
          </p:cNvSpPr>
          <p:nvPr>
            <p:ph type="title"/>
          </p:nvPr>
        </p:nvSpPr>
        <p:spPr>
          <a:xfrm>
            <a:off x="204952" y="0"/>
            <a:ext cx="10515600" cy="1325563"/>
          </a:xfrm>
        </p:spPr>
        <p:txBody>
          <a:bodyPr/>
          <a:lstStyle/>
          <a:p>
            <a:r>
              <a:rPr lang="en-US" b="1" dirty="0">
                <a:latin typeface="+mn-lt"/>
              </a:rPr>
              <a:t>Summary</a:t>
            </a:r>
          </a:p>
        </p:txBody>
      </p:sp>
      <p:sp>
        <p:nvSpPr>
          <p:cNvPr id="3" name="TextBox 2">
            <a:extLst>
              <a:ext uri="{FF2B5EF4-FFF2-40B4-BE49-F238E27FC236}">
                <a16:creationId xmlns:a16="http://schemas.microsoft.com/office/drawing/2014/main" id="{FFC7A506-5CF5-A6EC-A20F-D959F8444FE8}"/>
              </a:ext>
            </a:extLst>
          </p:cNvPr>
          <p:cNvSpPr txBox="1"/>
          <p:nvPr/>
        </p:nvSpPr>
        <p:spPr>
          <a:xfrm>
            <a:off x="204952" y="1325563"/>
            <a:ext cx="11366938" cy="5168916"/>
          </a:xfrm>
          <a:prstGeom prst="rect">
            <a:avLst/>
          </a:prstGeom>
          <a:noFill/>
        </p:spPr>
        <p:txBody>
          <a:bodyPr wrap="square" rtlCol="0">
            <a:spAutoFit/>
          </a:bodyPr>
          <a:lstStyle/>
          <a:p>
            <a:pPr marL="342900" lvl="0" indent="-342900" algn="just">
              <a:lnSpc>
                <a:spcPct val="115000"/>
              </a:lnSpc>
              <a:buFont typeface="Symbol"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The rise of China is amongst the most globally significant developments of recent decades. China’s economic transformation means there are around 800M fewer people living in poverty. This is the biggest singular poverty alleviation success in human history. </a:t>
            </a:r>
            <a:endParaRPr lang="en-HK"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China’s rise has also reshaped the global economy, and world politics. China is now the largest economy; it accounts for almost 20% of global production and it is no.1 trading partner for majority of countries and regions. </a:t>
            </a:r>
            <a:endParaRPr lang="en-HK"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Geopolitically, China’s rise has brought America’s unipolar hegemony to an end, giving way to a new era of geostrategic rivalry that looks set to define international relations and global politics for decades. </a:t>
            </a:r>
            <a:endParaRPr lang="en-HK"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However, will American unipolarity be transformed into Chinese one? No, I don’t believe that, and data don't support </a:t>
            </a:r>
            <a:r>
              <a:rPr lang="en-US" dirty="0">
                <a:solidFill>
                  <a:srgbClr val="000000"/>
                </a:solidFill>
                <a:latin typeface="Calibri" panose="020F0502020204030204" pitchFamily="34" charset="0"/>
                <a:ea typeface="Times New Roman" panose="02020603050405020304" pitchFamily="18" charset="0"/>
              </a:rPr>
              <a:t>it</a:t>
            </a:r>
            <a:r>
              <a:rPr lang="en-US" sz="1800" dirty="0">
                <a:solidFill>
                  <a:srgbClr val="000000"/>
                </a:solidFill>
                <a:effectLst/>
                <a:latin typeface="Calibri" panose="020F0502020204030204" pitchFamily="34" charset="0"/>
                <a:ea typeface="Times New Roman" panose="02020603050405020304" pitchFamily="18" charset="0"/>
              </a:rPr>
              <a:t>. – Chinese economy is fighting middle income trap, slowing productivity, geopolitical headwinds and rapid ageing of the society which will shake labor market, real estate, health, and social system.</a:t>
            </a:r>
            <a:endParaRPr lang="en-HK"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Although projected future Chinese GDP to slow, this is not predicated on China failing. Rather, the projections assume China continues to succeed. This success has a number: 3% GDP in upcoming decades. But it is not 5% or 7%, which means that Chinese own economic activity will never be able to take helm of the global economic system.</a:t>
            </a:r>
            <a:endParaRPr lang="en-HK"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At the same time, we cannot go back, and multipolar world is our future. In this new world, China will be having place of comfortable no.2 and the US position of the strongest player but without ability to rule. Multipolarity is here. </a:t>
            </a:r>
            <a:endParaRPr lang="en-HK"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2938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429D4-E587-14C3-26B4-FEE5EAA7A761}"/>
              </a:ext>
            </a:extLst>
          </p:cNvPr>
          <p:cNvSpPr>
            <a:spLocks noGrp="1"/>
          </p:cNvSpPr>
          <p:nvPr>
            <p:ph type="title"/>
          </p:nvPr>
        </p:nvSpPr>
        <p:spPr/>
        <p:txBody>
          <a:bodyPr/>
          <a:lstStyle/>
          <a:p>
            <a:pPr algn="ctr"/>
            <a:r>
              <a:rPr lang="en-US" b="1" dirty="0">
                <a:latin typeface="+mn-lt"/>
              </a:rPr>
              <a:t>Interesting read</a:t>
            </a:r>
          </a:p>
        </p:txBody>
      </p:sp>
      <p:sp>
        <p:nvSpPr>
          <p:cNvPr id="3" name="TextBox 2">
            <a:extLst>
              <a:ext uri="{FF2B5EF4-FFF2-40B4-BE49-F238E27FC236}">
                <a16:creationId xmlns:a16="http://schemas.microsoft.com/office/drawing/2014/main" id="{81A99F0C-2A63-D374-6F48-ADA38A0C833E}"/>
              </a:ext>
            </a:extLst>
          </p:cNvPr>
          <p:cNvSpPr txBox="1"/>
          <p:nvPr/>
        </p:nvSpPr>
        <p:spPr>
          <a:xfrm>
            <a:off x="551544" y="2032000"/>
            <a:ext cx="10929256" cy="41996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b="1" dirty="0"/>
              <a:t>Ronald Coase, How China became capitalist, </a:t>
            </a:r>
            <a:r>
              <a:rPr lang="en-US" sz="2000" b="1" dirty="0" err="1"/>
              <a:t>Pallgrave</a:t>
            </a:r>
            <a:r>
              <a:rPr lang="en-US" sz="2000" b="1" dirty="0"/>
              <a:t> 2012</a:t>
            </a:r>
          </a:p>
          <a:p>
            <a:pPr marL="342900" indent="-342900">
              <a:lnSpc>
                <a:spcPct val="150000"/>
              </a:lnSpc>
              <a:buFont typeface="Arial" panose="020B0604020202020204" pitchFamily="34" charset="0"/>
              <a:buChar char="•"/>
            </a:pPr>
            <a:r>
              <a:rPr lang="en-HK" sz="2000" b="1" dirty="0"/>
              <a:t>Graham T. Allison</a:t>
            </a:r>
            <a:r>
              <a:rPr lang="en-US" sz="2000" b="1" dirty="0"/>
              <a:t>, </a:t>
            </a:r>
            <a:r>
              <a:rPr lang="en-HK" sz="2000" b="1" dirty="0"/>
              <a:t>Can America and China Escape </a:t>
            </a:r>
            <a:r>
              <a:rPr lang="en-HK" sz="2000" b="1" dirty="0" err="1"/>
              <a:t>Thucydides's</a:t>
            </a:r>
            <a:r>
              <a:rPr lang="en-HK" sz="2000" b="1" dirty="0"/>
              <a:t> Trap?, Mariner Books 2017</a:t>
            </a:r>
          </a:p>
          <a:p>
            <a:pPr marL="342900" indent="-342900">
              <a:lnSpc>
                <a:spcPct val="150000"/>
              </a:lnSpc>
              <a:buFont typeface="Arial" panose="020B0604020202020204" pitchFamily="34" charset="0"/>
              <a:buChar char="•"/>
            </a:pPr>
            <a:r>
              <a:rPr lang="en-US" sz="2000" b="1" dirty="0"/>
              <a:t>Kerry Brown, </a:t>
            </a:r>
            <a:r>
              <a:rPr lang="en-HK" sz="2000" b="1" dirty="0"/>
              <a:t>CEO of China: The Rise of Xi Jinping, Tauris 2016</a:t>
            </a:r>
          </a:p>
          <a:p>
            <a:pPr marL="342900" indent="-342900">
              <a:lnSpc>
                <a:spcPct val="150000"/>
              </a:lnSpc>
              <a:buFont typeface="Arial" panose="020B0604020202020204" pitchFamily="34" charset="0"/>
              <a:buChar char="•"/>
            </a:pPr>
            <a:r>
              <a:rPr lang="en-HK" sz="2000" b="1" dirty="0"/>
              <a:t>Henry Kissinger, On China, Penguin 2012</a:t>
            </a:r>
          </a:p>
          <a:p>
            <a:pPr>
              <a:lnSpc>
                <a:spcPct val="150000"/>
              </a:lnSpc>
            </a:pPr>
            <a:endParaRPr lang="en-HK" sz="2000" b="1" dirty="0"/>
          </a:p>
          <a:p>
            <a:pPr>
              <a:lnSpc>
                <a:spcPct val="150000"/>
              </a:lnSpc>
            </a:pPr>
            <a:endParaRPr lang="en-HK" sz="2000" b="1" dirty="0"/>
          </a:p>
          <a:p>
            <a:pPr marL="342900" indent="-342900">
              <a:lnSpc>
                <a:spcPct val="150000"/>
              </a:lnSpc>
              <a:buFont typeface="Arial" panose="020B0604020202020204" pitchFamily="34" charset="0"/>
              <a:buChar char="•"/>
            </a:pPr>
            <a:r>
              <a:rPr lang="en-HK" sz="2000" b="1" dirty="0"/>
              <a:t>Lant Pritchett &amp; Lawrence H. Summers, </a:t>
            </a:r>
            <a:r>
              <a:rPr lang="en-HK" sz="2000" b="1" dirty="0" err="1"/>
              <a:t>Asiaphoria</a:t>
            </a:r>
            <a:r>
              <a:rPr lang="en-HK" sz="2000" b="1" dirty="0"/>
              <a:t> meets regression to the mean, National Bureau of Economic Research 2014</a:t>
            </a:r>
          </a:p>
          <a:p>
            <a:pPr marL="342900" indent="-342900">
              <a:lnSpc>
                <a:spcPct val="150000"/>
              </a:lnSpc>
              <a:buFont typeface="Arial" panose="020B0604020202020204" pitchFamily="34" charset="0"/>
              <a:buChar char="•"/>
            </a:pPr>
            <a:r>
              <a:rPr lang="en-HK" sz="2000" b="1" dirty="0"/>
              <a:t>Roland Rajah &amp; Alyssa </a:t>
            </a:r>
            <a:r>
              <a:rPr lang="en-HK" sz="2000" b="1" dirty="0" err="1"/>
              <a:t>Leng</a:t>
            </a:r>
            <a:r>
              <a:rPr lang="en-HK" sz="2000" b="1" dirty="0"/>
              <a:t>, Revising down the rise of China, Lowy Institute 2022</a:t>
            </a:r>
          </a:p>
        </p:txBody>
      </p:sp>
    </p:spTree>
    <p:extLst>
      <p:ext uri="{BB962C8B-B14F-4D97-AF65-F5344CB8AC3E}">
        <p14:creationId xmlns:p14="http://schemas.microsoft.com/office/powerpoint/2010/main" val="2540962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B6FD-0088-CDE0-9648-952BDECB4290}"/>
              </a:ext>
            </a:extLst>
          </p:cNvPr>
          <p:cNvSpPr>
            <a:spLocks noGrp="1"/>
          </p:cNvSpPr>
          <p:nvPr>
            <p:ph type="title"/>
          </p:nvPr>
        </p:nvSpPr>
        <p:spPr>
          <a:xfrm>
            <a:off x="838200" y="3849304"/>
            <a:ext cx="10515600" cy="1325563"/>
          </a:xfrm>
        </p:spPr>
        <p:txBody>
          <a:bodyPr/>
          <a:lstStyle/>
          <a:p>
            <a:r>
              <a:rPr lang="en-US" b="1" dirty="0">
                <a:latin typeface="+mn-lt"/>
              </a:rPr>
              <a:t>Thanks </a:t>
            </a:r>
            <a:r>
              <a:rPr lang="en-US" b="1">
                <a:latin typeface="+mn-lt"/>
              </a:rPr>
              <a:t>for attention!</a:t>
            </a:r>
            <a:endParaRPr lang="en-US" b="1" dirty="0">
              <a:latin typeface="+mn-lt"/>
            </a:endParaRPr>
          </a:p>
        </p:txBody>
      </p:sp>
    </p:spTree>
    <p:extLst>
      <p:ext uri="{BB962C8B-B14F-4D97-AF65-F5344CB8AC3E}">
        <p14:creationId xmlns:p14="http://schemas.microsoft.com/office/powerpoint/2010/main" val="308428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with low confidence">
            <a:extLst>
              <a:ext uri="{FF2B5EF4-FFF2-40B4-BE49-F238E27FC236}">
                <a16:creationId xmlns:a16="http://schemas.microsoft.com/office/drawing/2014/main" id="{826B1FE6-EDB6-8E26-2060-4E9377220535}"/>
              </a:ext>
            </a:extLst>
          </p:cNvPr>
          <p:cNvPicPr>
            <a:picLocks noChangeAspect="1"/>
          </p:cNvPicPr>
          <p:nvPr/>
        </p:nvPicPr>
        <p:blipFill>
          <a:blip r:embed="rId2"/>
          <a:stretch>
            <a:fillRect/>
          </a:stretch>
        </p:blipFill>
        <p:spPr>
          <a:xfrm>
            <a:off x="1136553" y="391886"/>
            <a:ext cx="9918894" cy="6466114"/>
          </a:xfrm>
          <a:prstGeom prst="rect">
            <a:avLst/>
          </a:prstGeom>
        </p:spPr>
      </p:pic>
    </p:spTree>
    <p:extLst>
      <p:ext uri="{BB962C8B-B14F-4D97-AF65-F5344CB8AC3E}">
        <p14:creationId xmlns:p14="http://schemas.microsoft.com/office/powerpoint/2010/main" val="386841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9A0B205B-BA23-A9D1-CCAE-7E3FBDAF0AAF}"/>
              </a:ext>
            </a:extLst>
          </p:cNvPr>
          <p:cNvPicPr>
            <a:picLocks noChangeAspect="1"/>
          </p:cNvPicPr>
          <p:nvPr/>
        </p:nvPicPr>
        <p:blipFill>
          <a:blip r:embed="rId2"/>
          <a:stretch>
            <a:fillRect/>
          </a:stretch>
        </p:blipFill>
        <p:spPr>
          <a:xfrm>
            <a:off x="1206410" y="297180"/>
            <a:ext cx="9779180" cy="6560820"/>
          </a:xfrm>
          <a:prstGeom prst="rect">
            <a:avLst/>
          </a:prstGeom>
        </p:spPr>
      </p:pic>
    </p:spTree>
    <p:extLst>
      <p:ext uri="{BB962C8B-B14F-4D97-AF65-F5344CB8AC3E}">
        <p14:creationId xmlns:p14="http://schemas.microsoft.com/office/powerpoint/2010/main" val="247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13A48233-4B09-32E0-6442-3BFA9F992E80}"/>
              </a:ext>
            </a:extLst>
          </p:cNvPr>
          <p:cNvPicPr>
            <a:picLocks noChangeAspect="1"/>
          </p:cNvPicPr>
          <p:nvPr/>
        </p:nvPicPr>
        <p:blipFill>
          <a:blip r:embed="rId2"/>
          <a:stretch>
            <a:fillRect/>
          </a:stretch>
        </p:blipFill>
        <p:spPr>
          <a:xfrm>
            <a:off x="1445510" y="188686"/>
            <a:ext cx="9300979" cy="6669314"/>
          </a:xfrm>
          <a:prstGeom prst="rect">
            <a:avLst/>
          </a:prstGeom>
        </p:spPr>
      </p:pic>
    </p:spTree>
    <p:extLst>
      <p:ext uri="{BB962C8B-B14F-4D97-AF65-F5344CB8AC3E}">
        <p14:creationId xmlns:p14="http://schemas.microsoft.com/office/powerpoint/2010/main" val="1083984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8C0ED003-EE04-9563-09BD-49D2D318CEB7}"/>
              </a:ext>
            </a:extLst>
          </p:cNvPr>
          <p:cNvPicPr/>
          <p:nvPr/>
        </p:nvPicPr>
        <p:blipFill rotWithShape="1">
          <a:blip r:embed="rId2" cstate="print">
            <a:extLst>
              <a:ext uri="{28A0092B-C50C-407E-A947-70E740481C1C}">
                <a14:useLocalDpi xmlns:a14="http://schemas.microsoft.com/office/drawing/2010/main" val="0"/>
              </a:ext>
            </a:extLst>
          </a:blip>
          <a:srcRect b="6656"/>
          <a:stretch/>
        </p:blipFill>
        <p:spPr bwMode="auto">
          <a:xfrm>
            <a:off x="1533194" y="228600"/>
            <a:ext cx="9125612" cy="6629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9330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D9C45C89-AD71-344C-68C9-CEB3E1F5D3CD}"/>
              </a:ext>
            </a:extLst>
          </p:cNvPr>
          <p:cNvPicPr>
            <a:picLocks noChangeAspect="1"/>
          </p:cNvPicPr>
          <p:nvPr/>
        </p:nvPicPr>
        <p:blipFill>
          <a:blip r:embed="rId2"/>
          <a:stretch>
            <a:fillRect/>
          </a:stretch>
        </p:blipFill>
        <p:spPr>
          <a:xfrm>
            <a:off x="429380" y="411480"/>
            <a:ext cx="11333240" cy="6446520"/>
          </a:xfrm>
          <a:prstGeom prst="rect">
            <a:avLst/>
          </a:prstGeom>
        </p:spPr>
      </p:pic>
    </p:spTree>
    <p:extLst>
      <p:ext uri="{BB962C8B-B14F-4D97-AF65-F5344CB8AC3E}">
        <p14:creationId xmlns:p14="http://schemas.microsoft.com/office/powerpoint/2010/main" val="261993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4DC69B4-5614-6506-506D-F600D35E4F98}"/>
              </a:ext>
            </a:extLst>
          </p:cNvPr>
          <p:cNvGraphicFramePr>
            <a:graphicFrameLocks noGrp="1"/>
          </p:cNvGraphicFramePr>
          <p:nvPr>
            <p:extLst>
              <p:ext uri="{D42A27DB-BD31-4B8C-83A1-F6EECF244321}">
                <p14:modId xmlns:p14="http://schemas.microsoft.com/office/powerpoint/2010/main" val="2169328370"/>
              </p:ext>
            </p:extLst>
          </p:nvPr>
        </p:nvGraphicFramePr>
        <p:xfrm>
          <a:off x="957943" y="182880"/>
          <a:ext cx="10276114" cy="6675120"/>
        </p:xfrm>
        <a:graphic>
          <a:graphicData uri="http://schemas.openxmlformats.org/drawingml/2006/table">
            <a:tbl>
              <a:tblPr firstRow="1" bandRow="1">
                <a:tableStyleId>{5C22544A-7EE6-4342-B048-85BDC9FD1C3A}</a:tableStyleId>
              </a:tblPr>
              <a:tblGrid>
                <a:gridCol w="5138057">
                  <a:extLst>
                    <a:ext uri="{9D8B030D-6E8A-4147-A177-3AD203B41FA5}">
                      <a16:colId xmlns:a16="http://schemas.microsoft.com/office/drawing/2014/main" val="801815798"/>
                    </a:ext>
                  </a:extLst>
                </a:gridCol>
                <a:gridCol w="5138057">
                  <a:extLst>
                    <a:ext uri="{9D8B030D-6E8A-4147-A177-3AD203B41FA5}">
                      <a16:colId xmlns:a16="http://schemas.microsoft.com/office/drawing/2014/main" val="2984917403"/>
                    </a:ext>
                  </a:extLst>
                </a:gridCol>
              </a:tblGrid>
              <a:tr h="336607">
                <a:tc>
                  <a:txBody>
                    <a:bodyPr/>
                    <a:lstStyle/>
                    <a:p>
                      <a:endParaRPr lang="en-US" sz="1800" dirty="0"/>
                    </a:p>
                  </a:txBody>
                  <a:tcPr/>
                </a:tc>
                <a:tc>
                  <a:txBody>
                    <a:bodyPr/>
                    <a:lstStyle/>
                    <a:p>
                      <a:r>
                        <a:rPr lang="en-US" sz="1800" dirty="0"/>
                        <a:t>THE Ranking 2022</a:t>
                      </a:r>
                    </a:p>
                  </a:txBody>
                  <a:tcPr/>
                </a:tc>
                <a:extLst>
                  <a:ext uri="{0D108BD9-81ED-4DB2-BD59-A6C34878D82A}">
                    <a16:rowId xmlns:a16="http://schemas.microsoft.com/office/drawing/2014/main" val="3193128781"/>
                  </a:ext>
                </a:extLst>
              </a:tr>
              <a:tr h="336607">
                <a:tc>
                  <a:txBody>
                    <a:bodyPr/>
                    <a:lstStyle/>
                    <a:p>
                      <a:r>
                        <a:rPr lang="en-US" sz="1700" b="0" dirty="0"/>
                        <a:t>Oxford</a:t>
                      </a:r>
                    </a:p>
                  </a:txBody>
                  <a:tcPr/>
                </a:tc>
                <a:tc>
                  <a:txBody>
                    <a:bodyPr/>
                    <a:lstStyle/>
                    <a:p>
                      <a:r>
                        <a:rPr lang="en-US" sz="1700" b="0" dirty="0"/>
                        <a:t>1</a:t>
                      </a:r>
                    </a:p>
                  </a:txBody>
                  <a:tcPr/>
                </a:tc>
                <a:extLst>
                  <a:ext uri="{0D108BD9-81ED-4DB2-BD59-A6C34878D82A}">
                    <a16:rowId xmlns:a16="http://schemas.microsoft.com/office/drawing/2014/main" val="2636341237"/>
                  </a:ext>
                </a:extLst>
              </a:tr>
              <a:tr h="336607">
                <a:tc>
                  <a:txBody>
                    <a:bodyPr/>
                    <a:lstStyle/>
                    <a:p>
                      <a:r>
                        <a:rPr lang="en-US" sz="1700" b="0" dirty="0" err="1"/>
                        <a:t>CalTech</a:t>
                      </a:r>
                      <a:endParaRPr lang="en-US" sz="1700" b="0" dirty="0"/>
                    </a:p>
                  </a:txBody>
                  <a:tcPr/>
                </a:tc>
                <a:tc>
                  <a:txBody>
                    <a:bodyPr/>
                    <a:lstStyle/>
                    <a:p>
                      <a:r>
                        <a:rPr lang="en-US" sz="1700" b="0" dirty="0"/>
                        <a:t>2</a:t>
                      </a:r>
                    </a:p>
                  </a:txBody>
                  <a:tcPr/>
                </a:tc>
                <a:extLst>
                  <a:ext uri="{0D108BD9-81ED-4DB2-BD59-A6C34878D82A}">
                    <a16:rowId xmlns:a16="http://schemas.microsoft.com/office/drawing/2014/main" val="2159308932"/>
                  </a:ext>
                </a:extLst>
              </a:tr>
              <a:tr h="336607">
                <a:tc>
                  <a:txBody>
                    <a:bodyPr/>
                    <a:lstStyle/>
                    <a:p>
                      <a:r>
                        <a:rPr lang="en-US" sz="1700" b="0" dirty="0"/>
                        <a:t>Harvard</a:t>
                      </a:r>
                    </a:p>
                  </a:txBody>
                  <a:tcPr/>
                </a:tc>
                <a:tc>
                  <a:txBody>
                    <a:bodyPr/>
                    <a:lstStyle/>
                    <a:p>
                      <a:r>
                        <a:rPr lang="en-US" sz="1700" b="0" dirty="0"/>
                        <a:t>3</a:t>
                      </a:r>
                    </a:p>
                  </a:txBody>
                  <a:tcPr/>
                </a:tc>
                <a:extLst>
                  <a:ext uri="{0D108BD9-81ED-4DB2-BD59-A6C34878D82A}">
                    <a16:rowId xmlns:a16="http://schemas.microsoft.com/office/drawing/2014/main" val="3663083875"/>
                  </a:ext>
                </a:extLst>
              </a:tr>
              <a:tr h="336607">
                <a:tc>
                  <a:txBody>
                    <a:bodyPr/>
                    <a:lstStyle/>
                    <a:p>
                      <a:r>
                        <a:rPr lang="en-US" sz="1700" b="0" dirty="0"/>
                        <a:t>Stanford</a:t>
                      </a:r>
                    </a:p>
                  </a:txBody>
                  <a:tcPr/>
                </a:tc>
                <a:tc>
                  <a:txBody>
                    <a:bodyPr/>
                    <a:lstStyle/>
                    <a:p>
                      <a:r>
                        <a:rPr lang="en-US" sz="1700" b="0" dirty="0"/>
                        <a:t>4</a:t>
                      </a:r>
                    </a:p>
                  </a:txBody>
                  <a:tcPr/>
                </a:tc>
                <a:extLst>
                  <a:ext uri="{0D108BD9-81ED-4DB2-BD59-A6C34878D82A}">
                    <a16:rowId xmlns:a16="http://schemas.microsoft.com/office/drawing/2014/main" val="732296997"/>
                  </a:ext>
                </a:extLst>
              </a:tr>
              <a:tr h="336607">
                <a:tc>
                  <a:txBody>
                    <a:bodyPr/>
                    <a:lstStyle/>
                    <a:p>
                      <a:r>
                        <a:rPr lang="en-US" sz="1700" b="1" dirty="0"/>
                        <a:t>Cambridge </a:t>
                      </a:r>
                    </a:p>
                  </a:txBody>
                  <a:tcPr/>
                </a:tc>
                <a:tc>
                  <a:txBody>
                    <a:bodyPr/>
                    <a:lstStyle/>
                    <a:p>
                      <a:r>
                        <a:rPr lang="en-US" sz="1700" b="1" dirty="0"/>
                        <a:t>5</a:t>
                      </a:r>
                    </a:p>
                  </a:txBody>
                  <a:tcPr/>
                </a:tc>
                <a:extLst>
                  <a:ext uri="{0D108BD9-81ED-4DB2-BD59-A6C34878D82A}">
                    <a16:rowId xmlns:a16="http://schemas.microsoft.com/office/drawing/2014/main" val="1966934351"/>
                  </a:ext>
                </a:extLst>
              </a:tr>
              <a:tr h="336607">
                <a:tc>
                  <a:txBody>
                    <a:bodyPr/>
                    <a:lstStyle/>
                    <a:p>
                      <a:r>
                        <a:rPr lang="en-US" sz="1700" b="1" dirty="0"/>
                        <a:t>Columbia</a:t>
                      </a:r>
                    </a:p>
                  </a:txBody>
                  <a:tcPr/>
                </a:tc>
                <a:tc>
                  <a:txBody>
                    <a:bodyPr/>
                    <a:lstStyle/>
                    <a:p>
                      <a:r>
                        <a:rPr lang="en-US" sz="1700" b="1" dirty="0"/>
                        <a:t>11</a:t>
                      </a:r>
                    </a:p>
                  </a:txBody>
                  <a:tcPr/>
                </a:tc>
                <a:extLst>
                  <a:ext uri="{0D108BD9-81ED-4DB2-BD59-A6C34878D82A}">
                    <a16:rowId xmlns:a16="http://schemas.microsoft.com/office/drawing/2014/main" val="3739835388"/>
                  </a:ext>
                </a:extLst>
              </a:tr>
              <a:tr h="336607">
                <a:tc>
                  <a:txBody>
                    <a:bodyPr/>
                    <a:lstStyle/>
                    <a:p>
                      <a:r>
                        <a:rPr lang="en-US" sz="1700" dirty="0"/>
                        <a:t>Peking University</a:t>
                      </a:r>
                    </a:p>
                  </a:txBody>
                  <a:tcPr/>
                </a:tc>
                <a:tc>
                  <a:txBody>
                    <a:bodyPr/>
                    <a:lstStyle/>
                    <a:p>
                      <a:r>
                        <a:rPr lang="en-US" sz="1700" dirty="0"/>
                        <a:t>16</a:t>
                      </a:r>
                    </a:p>
                  </a:txBody>
                  <a:tcPr/>
                </a:tc>
                <a:extLst>
                  <a:ext uri="{0D108BD9-81ED-4DB2-BD59-A6C34878D82A}">
                    <a16:rowId xmlns:a16="http://schemas.microsoft.com/office/drawing/2014/main" val="1347824525"/>
                  </a:ext>
                </a:extLst>
              </a:tr>
              <a:tr h="336607">
                <a:tc>
                  <a:txBody>
                    <a:bodyPr/>
                    <a:lstStyle/>
                    <a:p>
                      <a:r>
                        <a:rPr lang="en-US" sz="1700" b="1" dirty="0"/>
                        <a:t>Tsinghua University</a:t>
                      </a:r>
                    </a:p>
                  </a:txBody>
                  <a:tcPr/>
                </a:tc>
                <a:tc>
                  <a:txBody>
                    <a:bodyPr/>
                    <a:lstStyle/>
                    <a:p>
                      <a:r>
                        <a:rPr lang="en-US" sz="1700" b="1" dirty="0"/>
                        <a:t>16</a:t>
                      </a:r>
                    </a:p>
                  </a:txBody>
                  <a:tcPr/>
                </a:tc>
                <a:extLst>
                  <a:ext uri="{0D108BD9-81ED-4DB2-BD59-A6C34878D82A}">
                    <a16:rowId xmlns:a16="http://schemas.microsoft.com/office/drawing/2014/main" val="2888129024"/>
                  </a:ext>
                </a:extLst>
              </a:tr>
              <a:tr h="336607">
                <a:tc>
                  <a:txBody>
                    <a:bodyPr/>
                    <a:lstStyle/>
                    <a:p>
                      <a:r>
                        <a:rPr lang="en-US" sz="1700" dirty="0"/>
                        <a:t>Chinese University of Hong Kong</a:t>
                      </a:r>
                    </a:p>
                  </a:txBody>
                  <a:tcPr/>
                </a:tc>
                <a:tc>
                  <a:txBody>
                    <a:bodyPr/>
                    <a:lstStyle/>
                    <a:p>
                      <a:r>
                        <a:rPr lang="en-US" sz="1700" dirty="0"/>
                        <a:t>49</a:t>
                      </a:r>
                    </a:p>
                  </a:txBody>
                  <a:tcPr/>
                </a:tc>
                <a:extLst>
                  <a:ext uri="{0D108BD9-81ED-4DB2-BD59-A6C34878D82A}">
                    <a16:rowId xmlns:a16="http://schemas.microsoft.com/office/drawing/2014/main" val="2093483208"/>
                  </a:ext>
                </a:extLst>
              </a:tr>
              <a:tr h="336607">
                <a:tc>
                  <a:txBody>
                    <a:bodyPr/>
                    <a:lstStyle/>
                    <a:p>
                      <a:r>
                        <a:rPr lang="en-US" sz="1700" dirty="0"/>
                        <a:t>Fudan University</a:t>
                      </a:r>
                    </a:p>
                  </a:txBody>
                  <a:tcPr/>
                </a:tc>
                <a:tc>
                  <a:txBody>
                    <a:bodyPr/>
                    <a:lstStyle/>
                    <a:p>
                      <a:r>
                        <a:rPr lang="en-US" sz="1700" dirty="0"/>
                        <a:t>60</a:t>
                      </a:r>
                    </a:p>
                  </a:txBody>
                  <a:tcPr/>
                </a:tc>
                <a:extLst>
                  <a:ext uri="{0D108BD9-81ED-4DB2-BD59-A6C34878D82A}">
                    <a16:rowId xmlns:a16="http://schemas.microsoft.com/office/drawing/2014/main" val="3427878809"/>
                  </a:ext>
                </a:extLst>
              </a:tr>
              <a:tr h="336607">
                <a:tc>
                  <a:txBody>
                    <a:bodyPr/>
                    <a:lstStyle/>
                    <a:p>
                      <a:r>
                        <a:rPr lang="en-US" sz="1700" b="1" dirty="0"/>
                        <a:t>HK University of Science and Technology</a:t>
                      </a:r>
                    </a:p>
                  </a:txBody>
                  <a:tcPr/>
                </a:tc>
                <a:tc>
                  <a:txBody>
                    <a:bodyPr/>
                    <a:lstStyle/>
                    <a:p>
                      <a:r>
                        <a:rPr lang="en-US" sz="1700" b="1" dirty="0"/>
                        <a:t>66</a:t>
                      </a:r>
                    </a:p>
                  </a:txBody>
                  <a:tcPr/>
                </a:tc>
                <a:extLst>
                  <a:ext uri="{0D108BD9-81ED-4DB2-BD59-A6C34878D82A}">
                    <a16:rowId xmlns:a16="http://schemas.microsoft.com/office/drawing/2014/main" val="244113281"/>
                  </a:ext>
                </a:extLst>
              </a:tr>
              <a:tr h="336607">
                <a:tc>
                  <a:txBody>
                    <a:bodyPr/>
                    <a:lstStyle/>
                    <a:p>
                      <a:r>
                        <a:rPr lang="en-US" sz="1700" dirty="0"/>
                        <a:t>Zhejiang University</a:t>
                      </a:r>
                    </a:p>
                  </a:txBody>
                  <a:tcPr/>
                </a:tc>
                <a:tc>
                  <a:txBody>
                    <a:bodyPr/>
                    <a:lstStyle/>
                    <a:p>
                      <a:r>
                        <a:rPr lang="en-US" sz="1700" dirty="0"/>
                        <a:t>75</a:t>
                      </a:r>
                    </a:p>
                  </a:txBody>
                  <a:tcPr/>
                </a:tc>
                <a:extLst>
                  <a:ext uri="{0D108BD9-81ED-4DB2-BD59-A6C34878D82A}">
                    <a16:rowId xmlns:a16="http://schemas.microsoft.com/office/drawing/2014/main" val="1187729928"/>
                  </a:ext>
                </a:extLst>
              </a:tr>
              <a:tr h="336607">
                <a:tc>
                  <a:txBody>
                    <a:bodyPr/>
                    <a:lstStyle/>
                    <a:p>
                      <a:r>
                        <a:rPr lang="en-US" sz="1700" dirty="0"/>
                        <a:t>Shanghai Jiao Tong</a:t>
                      </a:r>
                    </a:p>
                  </a:txBody>
                  <a:tcPr/>
                </a:tc>
                <a:tc>
                  <a:txBody>
                    <a:bodyPr/>
                    <a:lstStyle/>
                    <a:p>
                      <a:r>
                        <a:rPr lang="en-US" sz="1700" dirty="0"/>
                        <a:t>84</a:t>
                      </a:r>
                    </a:p>
                  </a:txBody>
                  <a:tcPr/>
                </a:tc>
                <a:extLst>
                  <a:ext uri="{0D108BD9-81ED-4DB2-BD59-A6C34878D82A}">
                    <a16:rowId xmlns:a16="http://schemas.microsoft.com/office/drawing/2014/main" val="1968174044"/>
                  </a:ext>
                </a:extLst>
              </a:tr>
              <a:tr h="336607">
                <a:tc>
                  <a:txBody>
                    <a:bodyPr/>
                    <a:lstStyle/>
                    <a:p>
                      <a:r>
                        <a:rPr lang="en-US" sz="1700" dirty="0"/>
                        <a:t>University of Science and Technology of China</a:t>
                      </a:r>
                    </a:p>
                  </a:txBody>
                  <a:tcPr/>
                </a:tc>
                <a:tc>
                  <a:txBody>
                    <a:bodyPr/>
                    <a:lstStyle/>
                    <a:p>
                      <a:r>
                        <a:rPr lang="en-US" sz="1700" dirty="0"/>
                        <a:t>88</a:t>
                      </a:r>
                    </a:p>
                  </a:txBody>
                  <a:tcPr/>
                </a:tc>
                <a:extLst>
                  <a:ext uri="{0D108BD9-81ED-4DB2-BD59-A6C34878D82A}">
                    <a16:rowId xmlns:a16="http://schemas.microsoft.com/office/drawing/2014/main" val="617522343"/>
                  </a:ext>
                </a:extLst>
              </a:tr>
              <a:tr h="336607">
                <a:tc>
                  <a:txBody>
                    <a:bodyPr/>
                    <a:lstStyle/>
                    <a:p>
                      <a:r>
                        <a:rPr lang="en-US" sz="1700" dirty="0"/>
                        <a:t>Nanjing University</a:t>
                      </a:r>
                    </a:p>
                  </a:txBody>
                  <a:tcPr/>
                </a:tc>
                <a:tc>
                  <a:txBody>
                    <a:bodyPr/>
                    <a:lstStyle/>
                    <a:p>
                      <a:r>
                        <a:rPr lang="en-US" sz="1700" dirty="0"/>
                        <a:t>105</a:t>
                      </a:r>
                    </a:p>
                  </a:txBody>
                  <a:tcPr/>
                </a:tc>
                <a:extLst>
                  <a:ext uri="{0D108BD9-81ED-4DB2-BD59-A6C34878D82A}">
                    <a16:rowId xmlns:a16="http://schemas.microsoft.com/office/drawing/2014/main" val="1730678900"/>
                  </a:ext>
                </a:extLst>
              </a:tr>
              <a:tr h="336607">
                <a:tc>
                  <a:txBody>
                    <a:bodyPr/>
                    <a:lstStyle/>
                    <a:p>
                      <a:r>
                        <a:rPr lang="en-US" sz="1700" dirty="0"/>
                        <a:t>Wuhan University</a:t>
                      </a:r>
                    </a:p>
                  </a:txBody>
                  <a:tcPr/>
                </a:tc>
                <a:tc>
                  <a:txBody>
                    <a:bodyPr/>
                    <a:lstStyle/>
                    <a:p>
                      <a:r>
                        <a:rPr lang="en-US" sz="1700" dirty="0"/>
                        <a:t>157</a:t>
                      </a:r>
                    </a:p>
                  </a:txBody>
                  <a:tcPr/>
                </a:tc>
                <a:extLst>
                  <a:ext uri="{0D108BD9-81ED-4DB2-BD59-A6C34878D82A}">
                    <a16:rowId xmlns:a16="http://schemas.microsoft.com/office/drawing/2014/main" val="2595004305"/>
                  </a:ext>
                </a:extLst>
              </a:tr>
              <a:tr h="336607">
                <a:tc>
                  <a:txBody>
                    <a:bodyPr/>
                    <a:lstStyle/>
                    <a:p>
                      <a:r>
                        <a:rPr lang="en-US" sz="1700" dirty="0" err="1"/>
                        <a:t>SUSTech</a:t>
                      </a:r>
                      <a:endParaRPr lang="en-US" sz="1700" dirty="0"/>
                    </a:p>
                  </a:txBody>
                  <a:tcPr/>
                </a:tc>
                <a:tc>
                  <a:txBody>
                    <a:bodyPr/>
                    <a:lstStyle/>
                    <a:p>
                      <a:r>
                        <a:rPr lang="en-US" sz="1700" dirty="0"/>
                        <a:t>162</a:t>
                      </a:r>
                    </a:p>
                  </a:txBody>
                  <a:tcPr/>
                </a:tc>
                <a:extLst>
                  <a:ext uri="{0D108BD9-81ED-4DB2-BD59-A6C34878D82A}">
                    <a16:rowId xmlns:a16="http://schemas.microsoft.com/office/drawing/2014/main" val="1714220209"/>
                  </a:ext>
                </a:extLst>
              </a:tr>
              <a:tr h="336607">
                <a:tc>
                  <a:txBody>
                    <a:bodyPr/>
                    <a:lstStyle/>
                    <a:p>
                      <a:r>
                        <a:rPr lang="en-US" sz="1700" b="1" dirty="0"/>
                        <a:t>Charles University in Prague</a:t>
                      </a:r>
                    </a:p>
                  </a:txBody>
                  <a:tcPr/>
                </a:tc>
                <a:tc>
                  <a:txBody>
                    <a:bodyPr/>
                    <a:lstStyle/>
                    <a:p>
                      <a:r>
                        <a:rPr lang="en-US" sz="1700" b="1" dirty="0"/>
                        <a:t>501-600</a:t>
                      </a:r>
                    </a:p>
                  </a:txBody>
                  <a:tcPr/>
                </a:tc>
                <a:extLst>
                  <a:ext uri="{0D108BD9-81ED-4DB2-BD59-A6C34878D82A}">
                    <a16:rowId xmlns:a16="http://schemas.microsoft.com/office/drawing/2014/main" val="3170748992"/>
                  </a:ext>
                </a:extLst>
              </a:tr>
            </a:tbl>
          </a:graphicData>
        </a:graphic>
      </p:graphicFrame>
    </p:spTree>
    <p:extLst>
      <p:ext uri="{BB962C8B-B14F-4D97-AF65-F5344CB8AC3E}">
        <p14:creationId xmlns:p14="http://schemas.microsoft.com/office/powerpoint/2010/main" val="670369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3275E5B7-C9E9-FEE9-6D91-4239FE066BD1}"/>
              </a:ext>
            </a:extLst>
          </p:cNvPr>
          <p:cNvPicPr>
            <a:picLocks noChangeAspect="1"/>
          </p:cNvPicPr>
          <p:nvPr/>
        </p:nvPicPr>
        <p:blipFill>
          <a:blip r:embed="rId2"/>
          <a:stretch>
            <a:fillRect/>
          </a:stretch>
        </p:blipFill>
        <p:spPr>
          <a:xfrm>
            <a:off x="381000" y="451629"/>
            <a:ext cx="11430000" cy="6406371"/>
          </a:xfrm>
          <a:prstGeom prst="rect">
            <a:avLst/>
          </a:prstGeom>
        </p:spPr>
      </p:pic>
    </p:spTree>
    <p:extLst>
      <p:ext uri="{BB962C8B-B14F-4D97-AF65-F5344CB8AC3E}">
        <p14:creationId xmlns:p14="http://schemas.microsoft.com/office/powerpoint/2010/main" val="1256949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486</Words>
  <Application>Microsoft Macintosh PowerPoint</Application>
  <PresentationFormat>Widescreen</PresentationFormat>
  <Paragraphs>58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Symbol</vt:lpstr>
      <vt:lpstr>Times New Roman</vt:lpstr>
      <vt:lpstr>Office Theme</vt:lpstr>
      <vt:lpstr>Can China become  the world's leading economy?   (Minor attempt to predict unpredictable)    PhDr. Jan Ruzicka, MBA </vt:lpstr>
      <vt:lpstr>Past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vt:lpstr>
      <vt:lpstr>PowerPoint Presentation</vt:lpstr>
      <vt:lpstr>PowerPoint Presentation</vt:lpstr>
      <vt:lpstr>PowerPoint Presentation</vt:lpstr>
      <vt:lpstr>PowerPoint Presentation</vt:lpstr>
      <vt:lpstr>PowerPoint Presentation</vt:lpstr>
      <vt:lpstr>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Interesting read</vt:lpstr>
      <vt:lpstr>Thanks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Ruzicka (HCHK)</dc:creator>
  <cp:lastModifiedBy>Jan Ruzicka (HCHK)</cp:lastModifiedBy>
  <cp:revision>7</cp:revision>
  <dcterms:created xsi:type="dcterms:W3CDTF">2022-10-11T21:12:06Z</dcterms:created>
  <dcterms:modified xsi:type="dcterms:W3CDTF">2022-10-19T10:13:11Z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ed54b0-3371-4c9f-b9e0-3039d14ae50d_Enabled">
    <vt:lpwstr>true</vt:lpwstr>
  </property>
  <property fmtid="{D5CDD505-2E9C-101B-9397-08002B2CF9AE}" pid="3" name="MSIP_Label_13ed54b0-3371-4c9f-b9e0-3039d14ae50d_SetDate">
    <vt:lpwstr>2022-10-11T21:43:04Z</vt:lpwstr>
  </property>
  <property fmtid="{D5CDD505-2E9C-101B-9397-08002B2CF9AE}" pid="4" name="MSIP_Label_13ed54b0-3371-4c9f-b9e0-3039d14ae50d_Method">
    <vt:lpwstr>Standard</vt:lpwstr>
  </property>
  <property fmtid="{D5CDD505-2E9C-101B-9397-08002B2CF9AE}" pid="5" name="MSIP_Label_13ed54b0-3371-4c9f-b9e0-3039d14ae50d_Name">
    <vt:lpwstr>Internal</vt:lpwstr>
  </property>
  <property fmtid="{D5CDD505-2E9C-101B-9397-08002B2CF9AE}" pid="6" name="MSIP_Label_13ed54b0-3371-4c9f-b9e0-3039d14ae50d_SiteId">
    <vt:lpwstr>5675d321-19d1-4c95-9684-2c28ac8f80a4</vt:lpwstr>
  </property>
  <property fmtid="{D5CDD505-2E9C-101B-9397-08002B2CF9AE}" pid="7" name="MSIP_Label_13ed54b0-3371-4c9f-b9e0-3039d14ae50d_ActionId">
    <vt:lpwstr>8c479c70-d376-4387-9ff5-154fa08b6277</vt:lpwstr>
  </property>
  <property fmtid="{D5CDD505-2E9C-101B-9397-08002B2CF9AE}" pid="8" name="MSIP_Label_13ed54b0-3371-4c9f-b9e0-3039d14ae50d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This item's classification is Internal. It was created by and is in property of the Home Credit Group. Do not distribute outside of the organization.</vt:lpwstr>
  </property>
</Properties>
</file>